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7E6EB-CC4C-4170-A666-BE60DDF3E15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5D49B-C4EE-4663-9511-8962A2188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0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28DF-5A43-4912-8DDE-DD23B29D6CB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D220-F645-4571-A5B2-9A6283C2B3D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27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28DF-5A43-4912-8DDE-DD23B29D6CB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D220-F645-4571-A5B2-9A6283C2B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63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28DF-5A43-4912-8DDE-DD23B29D6CB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D220-F645-4571-A5B2-9A6283C2B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80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28DF-5A43-4912-8DDE-DD23B29D6CB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D220-F645-4571-A5B2-9A6283C2B3D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7568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28DF-5A43-4912-8DDE-DD23B29D6CB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D220-F645-4571-A5B2-9A6283C2B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0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28DF-5A43-4912-8DDE-DD23B29D6CB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D220-F645-4571-A5B2-9A6283C2B3D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9803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28DF-5A43-4912-8DDE-DD23B29D6CB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D220-F645-4571-A5B2-9A6283C2B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747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28DF-5A43-4912-8DDE-DD23B29D6CB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D220-F645-4571-A5B2-9A6283C2B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358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28DF-5A43-4912-8DDE-DD23B29D6CB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D220-F645-4571-A5B2-9A6283C2B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94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28DF-5A43-4912-8DDE-DD23B29D6CB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D220-F645-4571-A5B2-9A6283C2B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2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28DF-5A43-4912-8DDE-DD23B29D6CB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D220-F645-4571-A5B2-9A6283C2B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71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28DF-5A43-4912-8DDE-DD23B29D6CB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D220-F645-4571-A5B2-9A6283C2B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1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28DF-5A43-4912-8DDE-DD23B29D6CB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D220-F645-4571-A5B2-9A6283C2B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7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28DF-5A43-4912-8DDE-DD23B29D6CB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D220-F645-4571-A5B2-9A6283C2B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71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28DF-5A43-4912-8DDE-DD23B29D6CB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D220-F645-4571-A5B2-9A6283C2B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8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28DF-5A43-4912-8DDE-DD23B29D6CB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D220-F645-4571-A5B2-9A6283C2B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06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28DF-5A43-4912-8DDE-DD23B29D6CB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D220-F645-4571-A5B2-9A6283C2B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5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6A28DF-5A43-4912-8DDE-DD23B29D6CB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24AD220-F645-4571-A5B2-9A6283C2B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948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A6%D0%B5%D1%80%D0%BA%D0%BE%D0%B2%D0%BD%D1%8B%D0%B5_%D0%B7%D0%B5%D0%BC%D0%BB%D0%B8&amp;action=edit&amp;redlink=1" TargetMode="External"/><Relationship Id="rId13" Type="http://schemas.openxmlformats.org/officeDocument/2006/relationships/hyperlink" Target="https://ru.wikipedia.org/wiki/%D0%9A%D0%BE%D0%BD%D1%84%D0%B8%D1%81%D0%BA%D0%B0%D1%86%D0%B8%D1%8F" TargetMode="External"/><Relationship Id="rId18" Type="http://schemas.openxmlformats.org/officeDocument/2006/relationships/hyperlink" Target="https://ru.wikipedia.org/wiki/%D0%A1%D0%BE%D0%B2%D0%B5%D1%82_%D0%BC%D0%B8%D0%BD%D0%B8%D1%81%D1%82%D1%80%D0%BE%D0%B2_%D0%A0%D0%BE%D1%81%D1%81%D0%B8%D0%B9%D1%81%D0%BA%D0%BE%D0%B9_%D0%B8%D0%BC%D0%BF%D0%B5%D1%80%D0%B8%D0%B8" TargetMode="External"/><Relationship Id="rId3" Type="http://schemas.openxmlformats.org/officeDocument/2006/relationships/hyperlink" Target="https://ru.wikipedia.org/wiki/7_%D0%BC%D0%B0%D1%8F" TargetMode="External"/><Relationship Id="rId21" Type="http://schemas.openxmlformats.org/officeDocument/2006/relationships/hyperlink" Target="https://commons.wikimedia.org/wiki/File:Krylov-1906.jpg?uselang=ru" TargetMode="External"/><Relationship Id="rId7" Type="http://schemas.openxmlformats.org/officeDocument/2006/relationships/hyperlink" Target="https://ru.wikipedia.org/w/index.php?title=%D0%9C%D0%BE%D0%BD%D0%B0%D1%81%D1%82%D1%8B%D1%80%D1%81%D0%BA%D0%B8%D0%B5_%D0%B7%D0%B5%D0%BC%D0%BB%D0%B8&amp;action=edit&amp;redlink=1" TargetMode="External"/><Relationship Id="rId12" Type="http://schemas.openxmlformats.org/officeDocument/2006/relationships/hyperlink" Target="https://ru.wikipedia.org/w/index.php?title=%D0%9F%D0%BE%D0%BC%D0%B5%D1%89%D0%B8%D1%87%D1%8C%D0%B8_%D0%B7%D0%B5%D0%BC%D0%BB%D0%B8&amp;action=edit&amp;redlink=1" TargetMode="External"/><Relationship Id="rId17" Type="http://schemas.openxmlformats.org/officeDocument/2006/relationships/hyperlink" Target="https://ru.wikipedia.org/wiki/%D0%A0%D0%B0%D0%B4%D0%B8%D0%BA%D0%B0%D0%BB%D1%8B_(%D0%BF%D0%BE%D0%BB%D0%B8%D1%82%D0%B8%D0%BA%D0%B0)" TargetMode="External"/><Relationship Id="rId2" Type="http://schemas.openxmlformats.org/officeDocument/2006/relationships/hyperlink" Target="https://ru.wikipedia.org/w/index.php?title=%D0%97%D0%B5%D0%BC%D0%B5%D0%BB%D1%8C%D0%BD%D1%8B%D0%B9_%D0%B2%D0%BE%D0%BF%D1%80%D0%BE%D1%81_%D0%B2_%D0%A0%D0%BE%D1%81%D1%81%D0%B8%D0%B8&amp;action=edit&amp;redlink=1" TargetMode="External"/><Relationship Id="rId16" Type="http://schemas.openxmlformats.org/officeDocument/2006/relationships/hyperlink" Target="https://ru.wikipedia.org/wiki/%D0%A7%D0%B0%D1%81%D1%82%D0%BD%D0%B0%D1%8F_%D1%81%D0%BE%D0%B1%D1%81%D1%82%D0%B2%D0%B5%D0%BD%D0%BD%D0%BE%D1%81%D1%82%D1%8C" TargetMode="External"/><Relationship Id="rId20" Type="http://schemas.openxmlformats.org/officeDocument/2006/relationships/hyperlink" Target="https://ru.wikipedia.org/wiki/%D0%9F%D0%BE%D0%BB%D0%B5%D0%BC%D0%B8%D0%BA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/index.php?title=%D0%9A%D0%B0%D0%B7%D1%91%D0%BD%D0%BD%D1%8B%D0%B5_%D0%B7%D0%B5%D0%BC%D0%BB%D0%B8&amp;action=edit&amp;redlink=1" TargetMode="External"/><Relationship Id="rId11" Type="http://schemas.openxmlformats.org/officeDocument/2006/relationships/hyperlink" Target="https://ru.wikipedia.org/w/index.php?title=%D0%9F%D1%80%D0%B8%D0%BD%D1%83%D0%B4%D0%B8%D1%82%D0%B5%D0%BB%D1%8C%D0%BD%D1%8B%D0%B9_%D0%B2%D1%8B%D0%BA%D1%83%D0%BF&amp;action=edit&amp;redlink=1" TargetMode="External"/><Relationship Id="rId5" Type="http://schemas.openxmlformats.org/officeDocument/2006/relationships/hyperlink" Target="https://ru.wikipedia.org/wiki/%D0%97%D0%B0%D0%BA%D0%BE%D0%BD%D0%BE%D0%BF%D1%80%D0%BE%D0%B5%D0%BA%D1%82" TargetMode="External"/><Relationship Id="rId15" Type="http://schemas.openxmlformats.org/officeDocument/2006/relationships/hyperlink" Target="https://ru.wikipedia.org/wiki/%D0%9F%D1%80%D0%B8%D1%80%D0%BE%D0%B4%D0%BD%D1%8B%D0%B5_%D1%80%D0%B5%D1%81%D1%83%D1%80%D1%81%D1%8B" TargetMode="External"/><Relationship Id="rId10" Type="http://schemas.openxmlformats.org/officeDocument/2006/relationships/hyperlink" Target="https://ru.wikipedia.org/w/index.php?title=%D0%9A%D0%B0%D0%B1%D0%B8%D0%BD%D0%B5%D1%82%D1%81%D0%BA%D0%B8%D0%B5_%D0%B7%D0%B5%D0%BC%D0%BB%D0%B8&amp;action=edit&amp;redlink=1" TargetMode="External"/><Relationship Id="rId19" Type="http://schemas.openxmlformats.org/officeDocument/2006/relationships/hyperlink" Target="https://ru.wikipedia.org/wiki/%D0%A0%D0%BE%D1%81%D0%BF%D1%83%D1%81%D0%BA_%D0%BF%D0%B0%D1%80%D0%BB%D0%B0%D0%BC%D0%B5%D0%BD%D1%82%D0%B0" TargetMode="External"/><Relationship Id="rId4" Type="http://schemas.openxmlformats.org/officeDocument/2006/relationships/hyperlink" Target="https://ru.wikipedia.org/wiki/%D0%A4%D1%80%D0%B0%D0%BA%D1%86%D0%B8%D1%8F_(%D0%BF%D0%BE%D0%BB%D0%B8%D1%82%D0%B8%D0%BA%D0%B0)" TargetMode="External"/><Relationship Id="rId9" Type="http://schemas.openxmlformats.org/officeDocument/2006/relationships/hyperlink" Target="https://ru.wikipedia.org/wiki/%D0%A3%D0%B4%D0%B5%D0%BB%D1%8C%D0%BD%D1%8B%D0%B5_%D0%B7%D0%B5%D0%BC%D0%BB%D0%B8" TargetMode="External"/><Relationship Id="rId14" Type="http://schemas.openxmlformats.org/officeDocument/2006/relationships/hyperlink" Target="https://ru.wikipedia.org/wiki/%D0%9D%D0%B0%D1%86%D0%B8%D0%BE%D0%BD%D0%B0%D0%BB%D0%B8%D0%B7%D0%B0%D1%86%D0%B8%D1%8F" TargetMode="External"/><Relationship Id="rId2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ru.wikipedia.org/wiki/1906" TargetMode="External"/><Relationship Id="rId7" Type="http://schemas.openxmlformats.org/officeDocument/2006/relationships/hyperlink" Target="http://tomskhistory.lib.tomsk.ru/page.php?id=1291" TargetMode="External"/><Relationship Id="rId2" Type="http://schemas.openxmlformats.org/officeDocument/2006/relationships/hyperlink" Target="https://ru.wikipedia.org/wiki/19_%D0%B8%D1%8E%D0%BB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D%D0%B8%D0%BA%D0%BE%D0%BB%D0%B0%D0%B9_II" TargetMode="External"/><Relationship Id="rId5" Type="http://schemas.openxmlformats.org/officeDocument/2006/relationships/hyperlink" Target="https://ru.wikipedia.org/wiki/%D0%A1%D1%82%D0%BE%D0%BB%D1%8B%D0%BF%D0%B8%D0%BD,_%D0%9F%D1%91%D1%82%D1%80_%D0%90%D1%80%D0%BA%D0%B0%D0%B4%D1%8C%D0%B5%D0%B2%D0%B8%D1%87" TargetMode="External"/><Relationship Id="rId4" Type="http://schemas.openxmlformats.org/officeDocument/2006/relationships/hyperlink" Target="https://ru.wikipedia.org/wiki/%D0%93%D0%BE%D1%80%D0%B5%D0%BC%D1%8B%D0%BA%D0%B8%D0%BD,_%D0%98%D0%B2%D0%B0%D0%BD_%D0%9B%D0%BE%D0%B3%D0%B3%D0%B8%D0%BD%D0%BE%D0%B2%D0%B8%D1%87" TargetMode="External"/><Relationship Id="rId9" Type="http://schemas.openxmlformats.org/officeDocument/2006/relationships/hyperlink" Target="https://forums-su.com/viewtopic.php?t=23525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1%8B%D0%B1%D0%BE%D1%80%D0%B3%D1%81%D0%BA%D0%BE%D0%B5_%D0%B2%D0%BE%D0%B7%D0%B7%D0%B2%D0%B0%D0%BD%D0%B8%D0%B5" TargetMode="External"/><Relationship Id="rId2" Type="http://schemas.openxmlformats.org/officeDocument/2006/relationships/hyperlink" Target="https://ru.wikipedia.org/wiki/%D0%92%D1%8B%D0%B1%D0%BE%D1%80%D0%B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hyperlink" Target="https://commons.wikimedia.org/wiki/File:Viborgskoe_vozzvanie.gif?uselang=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s://commons.wikimedia.org/wiki/File:Bulla_VyborgDeputies.jpg?uselang=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s://commons.wikimedia.org/wiki/File:Deputats_1st_State_Duma.jpg?uselang=ru" TargetMode="External"/><Relationship Id="rId4" Type="http://schemas.openxmlformats.org/officeDocument/2006/relationships/hyperlink" Target="https://ru.wikipedia.org/wiki/%D0%92%D1%8B%D0%B1%D0%BE%D1%80%D0%B3%D1%81%D0%BA%D0%B8%D0%B9_%D0%B2%D0%BE%D0%BA%D0%B7%D0%B0%D0%B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1%8B%D0%B1%D0%BE%D1%80%D0%B3%D1%81%D0%BA%D0%BE%D0%B5_%D0%B2%D0%BE%D0%B7%D0%B7%D0%B2%D0%B0%D0%BD%D0%B8%D0%B5" TargetMode="External"/><Relationship Id="rId2" Type="http://schemas.openxmlformats.org/officeDocument/2006/relationships/hyperlink" Target="https://ru.wikipedia.org/wiki/%D0%92%D1%8B%D0%B1%D0%BE%D1%80%D0%B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s://ru.wikipedia.org/wiki/%D0%A3%D0%B3%D0%BE%D0%BB%D0%BE%D0%B2%D0%BD%D0%BE%D0%B5_%D1%83%D0%BB%D0%BE%D0%B6%D0%B5%D0%BD%D0%B8%D0%B5_1903_%D0%B3%D0%BE%D0%B4%D0%B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lib.rsl.ru/viewer/01003750528#?page=169" TargetMode="External"/><Relationship Id="rId2" Type="http://schemas.openxmlformats.org/officeDocument/2006/relationships/hyperlink" Target="http://www.tez-rus.net/ViewGood42179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source.org/wiki/%D0%A4%D0%B0%D0%B9%D0%BB:%D0%93%D0%BE%D1%81%D1%83%D0%B4%D0%B0%D1%80%D1%81%D1%82%D0%B2%D0%B5%D0%BD%D0%BD%D0%B0%D1%8F_%D0%B4%D1%83%D0%BC%D0%B0_%D0%BF%D0%B5%D1%80%D0%B2%D0%BE%D0%B3%D0%BE_%D0%BF%D1%80%D0%B8%D0%B7%D1%8B%D0%B2%D0%B0_(1906).pdf" TargetMode="External"/><Relationship Id="rId4" Type="http://schemas.openxmlformats.org/officeDocument/2006/relationships/hyperlink" Target="http://elibrary.karelia.ru/book.shtml?levelID=012002&amp;id=6771&amp;cType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1%80%D1%83%D0%B4%D0%BE%D0%B2%D0%B0%D1%8F_%D0%B3%D1%80%D1%83%D0%BF%D0%BF%D0%B0" TargetMode="External"/><Relationship Id="rId13" Type="http://schemas.openxmlformats.org/officeDocument/2006/relationships/image" Target="../media/image5.jpeg"/><Relationship Id="rId3" Type="http://schemas.openxmlformats.org/officeDocument/2006/relationships/hyperlink" Target="https://ru.wikipedia.org/wiki/%D0%9A%D0%B0%D0%BD%D0%B5%D0%B2%D1%81%D0%BA%D0%B8%D0%B9_%D1%83%D0%B5%D0%B7%D0%B4" TargetMode="External"/><Relationship Id="rId7" Type="http://schemas.openxmlformats.org/officeDocument/2006/relationships/hyperlink" Target="https://ru.wikipedia.org/wiki/%D0%93%D0%BE%D1%81%D1%83%D0%B4%D0%B0%D1%80%D1%81%D1%82%D0%B2%D0%B5%D0%BD%D0%BD%D0%B0%D1%8F_%D0%B4%D1%83%D0%BC%D0%B0_%D0%A0%D0%BE%D1%81%D1%81%D0%B8%D0%B9%D1%81%D0%BA%D0%BE%D0%B9_%D0%B8%D0%BC%D0%BF%D0%B5%D1%80%D0%B8%D0%B8_I_%D1%81%D0%BE%D0%B7%D1%8B%D0%B2%D0%B0" TargetMode="External"/><Relationship Id="rId12" Type="http://schemas.openxmlformats.org/officeDocument/2006/relationships/hyperlink" Target="https://commons.wikimedia.org/wiki/File:Taran_Signature.jpg?uselang=ru" TargetMode="External"/><Relationship Id="rId2" Type="http://schemas.openxmlformats.org/officeDocument/2006/relationships/hyperlink" Target="https://ru.wikipedia.org/wiki/1872_%D0%B3%D0%BE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0%D0%BE%D1%81%D1%81%D0%B8%D0%B9%D1%81%D0%BA%D0%B0%D1%8F_%D0%B8%D0%BC%D0%BF%D0%B5%D1%80%D0%B8%D1%8F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ru.wikipedia.org/wiki/1916_%D0%B3%D0%BE%D0%B4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s://ru.wikipedia.org/wiki/%D0%9A%D0%B8%D0%B5%D0%B2%D1%81%D0%BA%D0%B0%D1%8F_%D0%B3%D1%83%D0%B1%D0%B5%D1%80%D0%BD%D0%B8%D1%8F" TargetMode="External"/><Relationship Id="rId9" Type="http://schemas.openxmlformats.org/officeDocument/2006/relationships/hyperlink" Target="https://commons.wikimedia.org/wiki/File:Taran_Semen_Tomofeevich2.jpg?uselang=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5%D0%BD%D0%B7%D0%B5%D0%BD%D1%81%D0%BA%D0%B8%D0%B9_121-%D0%B9_%D0%BF%D0%B5%D1%85%D0%BE%D1%82%D0%BD%D1%8B%D0%B9_%D0%BF%D0%BE%D0%BB%D0%BA" TargetMode="External"/><Relationship Id="rId7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0%B0%D1%80%D0%BA%D1%81" TargetMode="External"/><Relationship Id="rId5" Type="http://schemas.openxmlformats.org/officeDocument/2006/relationships/hyperlink" Target="https://ru.wikipedia.org/wiki/%D0%9A%D0%B0%D0%BD%D1%82" TargetMode="External"/><Relationship Id="rId4" Type="http://schemas.openxmlformats.org/officeDocument/2006/relationships/hyperlink" Target="https://ru.wikipedia.org/wiki/%D0%A5%D0%B0%D1%80%D1%8C%D0%BA%D0%BE%D0%B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22_%D0%B8%D1%8E%D0%BB%D1%8F" TargetMode="External"/><Relationship Id="rId13" Type="http://schemas.openxmlformats.org/officeDocument/2006/relationships/image" Target="../media/image8.jpeg"/><Relationship Id="rId3" Type="http://schemas.openxmlformats.org/officeDocument/2006/relationships/hyperlink" Target="https://ru.wikipedia.org/wiki/%D0%A2%D1%80%D1%83%D0%B4%D0%BE%D0%B2%D0%B0%D1%8F_%D0%B3%D1%80%D1%83%D0%BF%D0%BF%D0%B0" TargetMode="External"/><Relationship Id="rId7" Type="http://schemas.openxmlformats.org/officeDocument/2006/relationships/hyperlink" Target="https://ru.wikipedia.org/wiki/10_%D0%BC%D0%B0%D1%8F" TargetMode="External"/><Relationship Id="rId12" Type="http://schemas.openxmlformats.org/officeDocument/2006/relationships/hyperlink" Target="https://commons.wikimedia.org/wiki/File:Tauride_duma.jpg?uselang=ru" TargetMode="External"/><Relationship Id="rId2" Type="http://schemas.openxmlformats.org/officeDocument/2006/relationships/hyperlink" Target="https://ru.wikipedia.org/wiki/%D0%93%D0%BE%D1%81%D1%83%D0%B4%D0%B0%D1%80%D1%81%D1%82%D0%B2%D0%B5%D0%BD%D0%BD%D0%B0%D1%8F_%D0%B4%D1%83%D0%BC%D0%B0_%D0%A0%D0%BE%D1%81%D1%81%D0%B8%D0%B9%D1%81%D0%BA%D0%BE%D0%B9_%D0%B8%D0%BC%D0%BF%D0%B5%D1%80%D0%B8%D0%B8_I_%D1%81%D0%BE%D0%B7%D1%8B%D0%B2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0%D0%BE%D1%81%D1%81%D0%B8%D1%8F" TargetMode="External"/><Relationship Id="rId11" Type="http://schemas.openxmlformats.org/officeDocument/2006/relationships/hyperlink" Target="https://ru.wikipedia.org/wiki/%D0%9D%D0%B8%D0%BA%D0%BE%D0%BB%D0%B0%D0%B9_II" TargetMode="External"/><Relationship Id="rId5" Type="http://schemas.openxmlformats.org/officeDocument/2006/relationships/hyperlink" Target="https://ru.wikipedia.org/wiki/%D0%93%D0%BE%D1%81%D1%83%D0%B4%D0%B0%D1%80%D1%81%D1%82%D0%B2%D0%B5%D0%BD%D0%BD%D0%B0%D1%8F_%D0%B4%D1%83%D0%BC%D0%B0_%D0%A0%D0%BE%D1%81%D1%81%D0%B8%D0%B9%D1%81%D0%BA%D0%BE%D0%B9_%D0%B8%D0%BC%D0%BF%D0%B5%D1%80%D0%B8%D0%B8" TargetMode="External"/><Relationship Id="rId15" Type="http://schemas.openxmlformats.org/officeDocument/2006/relationships/hyperlink" Target="https://ru.wikipedia.org/wiki/%D0%A1%D0%B0%D0%BD%D0%BA%D1%82-%D0%9F%D0%B5%D1%82%D0%B5%D1%80%D0%B1%D1%83%D1%80%D0%B3" TargetMode="External"/><Relationship Id="rId10" Type="http://schemas.openxmlformats.org/officeDocument/2006/relationships/hyperlink" Target="https://ru.wikipedia.org/wiki/%D0%98%D0%BC%D0%BF%D0%B5%D1%80%D0%B0%D1%82%D0%BE%D1%80_%D0%92%D1%81%D0%B5%D1%80%D0%BE%D1%81%D1%81%D0%B8%D0%B9%D1%81%D0%BA%D0%B8%D0%B9" TargetMode="External"/><Relationship Id="rId4" Type="http://schemas.openxmlformats.org/officeDocument/2006/relationships/hyperlink" Target="https://ru.wikipedia.org/wiki/%D0%A3%D0%BA%D1%80%D0%B0%D0%B8%D0%BD%D1%81%D0%BA%D0%B0%D1%8F_%D0%B3%D1%80%D0%BE%D0%BC%D0%B0%D0%B4%D0%B0" TargetMode="External"/><Relationship Id="rId9" Type="http://schemas.openxmlformats.org/officeDocument/2006/relationships/hyperlink" Target="https://ru.wikipedia.org/wiki/1906_%D0%B3%D0%BE%D0%B4" TargetMode="External"/><Relationship Id="rId14" Type="http://schemas.openxmlformats.org/officeDocument/2006/relationships/hyperlink" Target="https://ru.wikipedia.org/wiki/%D0%A2%D0%B0%D0%B2%D1%80%D0%B8%D1%87%D0%B5%D1%81%D0%BA%D0%B8%D0%B9_%D0%B4%D0%B2%D0%BE%D1%80%D0%B5%D1%8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E%D1%81%D1%83%D0%B4%D0%B0%D1%80%D1%81%D1%82%D0%B2%D0%B5%D0%BD%D0%BD%D0%B0%D1%8F_%D0%B4%D1%83%D0%BC%D0%B0_%D0%A0%D0%BE%D1%81%D1%81%D0%B8%D0%B9%D1%81%D0%BA%D0%BE%D0%B9_%D0%B8%D0%BC%D0%BF%D0%B5%D1%80%D0%B8%D0%B8" TargetMode="External"/><Relationship Id="rId2" Type="http://schemas.openxmlformats.org/officeDocument/2006/relationships/hyperlink" Target="https://ru.wikipedia.org/wiki/%D0%92%D1%8B%D0%B1%D0%BE%D1%80%D1%8B_%D0%B2_I_%D0%93%D0%BE%D1%81%D1%83%D0%B4%D0%B0%D1%80%D1%81%D1%82%D0%B2%D0%B5%D0%BD%D0%BD%D1%83%D1%8E_%D0%94%D1%83%D0%BC%D1%83_%D0%A0%D0%BE%D1%81%D1%81%D0%B8%D0%B9%D1%81%D0%BA%D0%BE%D0%B9_%D0%B8%D0%BC%D0%BF%D0%B5%D1%80%D0%B8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ru.wikipedia.org/wiki/%D0%9A%D1%83%D1%80%D0%B8%D1%8F_(%D0%A0%D0%BE%D1%81%D1%81%D0%B8%D0%B9%D1%81%D0%BA%D0%B0%D1%8F_%D0%B8%D0%BC%D0%BF%D0%B5%D1%80%D0%B8%D1%8F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0%D1%80%D1%82%D0%B8%D1%8F_%D0%BC%D0%B8%D1%80%D0%BD%D0%BE%D0%B3%D0%BE_%D0%BE%D0%B1%D0%BD%D0%BE%D0%B2%D0%BB%D0%B5%D0%BD%D0%B8%D1%8F" TargetMode="External"/><Relationship Id="rId13" Type="http://schemas.openxmlformats.org/officeDocument/2006/relationships/hyperlink" Target="https://ru.wikipedia.org/wiki/%D0%9E%D0%BA%D1%82%D1%8F%D0%B1%D1%80%D0%B8%D1%81%D1%82%D1%8B" TargetMode="External"/><Relationship Id="rId3" Type="http://schemas.openxmlformats.org/officeDocument/2006/relationships/hyperlink" Target="https://ru.wikipedia.org/wiki/%D0%9A%D0%BE%D0%BD%D1%81%D1%82%D0%B8%D1%82%D1%83%D1%86%D0%B8%D0%BE%D0%BD%D0%BD%D0%BE-%D0%B4%D0%B5%D0%BC%D0%BE%D0%BA%D1%80%D0%B0%D1%82%D0%B8%D1%87%D0%B5%D1%81%D0%BA%D0%B0%D1%8F_%D0%BF%D0%B0%D1%80%D1%82%D0%B8%D1%8F" TargetMode="External"/><Relationship Id="rId7" Type="http://schemas.openxmlformats.org/officeDocument/2006/relationships/hyperlink" Target="https://ru.wikipedia.org/wiki/%D0%9F%D0%BE%D0%BB%D1%8C%D1%81%D0%BA%D0%BE%D0%B5_%D0%9A%D0%BE%D0%BB%D0%BE" TargetMode="External"/><Relationship Id="rId12" Type="http://schemas.openxmlformats.org/officeDocument/2006/relationships/hyperlink" Target="https://ru.wikipedia.org/wiki/%D0%9F%D0%B0%D1%80%D1%82%D0%B8%D1%8F_%D0%B4%D0%B5%D0%BC%D0%BE%D0%BA%D1%80%D0%B0%D1%82%D0%B8%D1%87%D0%B5%D1%81%D0%BA%D0%B8%D1%85_%D1%80%D0%B5%D1%84%D0%BE%D1%80%D0%BC" TargetMode="External"/><Relationship Id="rId17" Type="http://schemas.openxmlformats.org/officeDocument/2006/relationships/image" Target="../media/image13.jpeg"/><Relationship Id="rId2" Type="http://schemas.openxmlformats.org/officeDocument/2006/relationships/hyperlink" Target="https://ru.wikipedia.org/wiki/%D0%9F%D1%80%D0%B8%D0%B2%D0%B0%D1%82-%D0%B4%D0%BE%D1%86%D0%B5%D0%BD%D1%82" TargetMode="External"/><Relationship Id="rId16" Type="http://schemas.openxmlformats.org/officeDocument/2006/relationships/hyperlink" Target="https://commons.wikimedia.org/wiki/File:Plan_zala_gosdumy-1.jpg?uselang=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/index.php?title=%D0%9F%D0%B0%D1%80%D1%82%D0%B8%D1%8F_%D1%81%D0%B2%D0%BE%D0%B1%D0%BE%D0%B4%D0%BE%D0%BC%D1%8B%D1%81%D0%BB%D1%8F%D1%89%D0%B8%D1%85&amp;action=edit&amp;redlink=1" TargetMode="External"/><Relationship Id="rId11" Type="http://schemas.openxmlformats.org/officeDocument/2006/relationships/hyperlink" Target="https://ru.wikipedia.org/wiki/%D0%9F%D1%80%D0%BE%D0%B3%D1%80%D0%B5%D1%81%D1%81%D0%B8%D1%81%D1%82%D1%8B" TargetMode="External"/><Relationship Id="rId5" Type="http://schemas.openxmlformats.org/officeDocument/2006/relationships/hyperlink" Target="https://ru.wikipedia.org/wiki/%D0%9F%D0%B0%D1%80%D1%82%D0%B8%D1%8F_%D1%81%D0%BE%D1%86%D0%B8%D0%B0%D0%BB%D0%B8%D1%81%D1%82%D0%BE%D0%B2-%D1%80%D0%B5%D0%B2%D0%BE%D0%BB%D1%8E%D1%86%D0%B8%D0%BE%D0%BD%D0%B5%D1%80%D0%BE%D0%B2" TargetMode="External"/><Relationship Id="rId15" Type="http://schemas.openxmlformats.org/officeDocument/2006/relationships/hyperlink" Target="https://ru.wikipedia.org/wiki/%D0%AD%D1%81%D1%8D%D1%80%D1%8B" TargetMode="External"/><Relationship Id="rId10" Type="http://schemas.openxmlformats.org/officeDocument/2006/relationships/hyperlink" Target="https://ru.wikipedia.org/wiki/%D0%9C%D0%B5%D0%BD%D1%8C%D1%88%D0%B5%D0%B2%D0%B8%D0%BA" TargetMode="External"/><Relationship Id="rId4" Type="http://schemas.openxmlformats.org/officeDocument/2006/relationships/hyperlink" Target="https://ru.wikipedia.org/wiki/%D0%A2%D1%80%D1%83%D0%B4%D0%BE%D0%B2%D0%B0%D1%8F_%D0%B3%D1%80%D1%83%D0%BF%D0%BF%D0%B0" TargetMode="External"/><Relationship Id="rId9" Type="http://schemas.openxmlformats.org/officeDocument/2006/relationships/hyperlink" Target="https://ru.wikipedia.org/wiki/%D0%A0%D0%BE%D1%81%D1%81%D0%B8%D0%B9%D1%81%D0%BA%D0%B0%D1%8F_%D1%81%D0%BE%D1%86%D0%B8%D0%B0%D0%BB-%D0%B4%D0%B5%D0%BC%D0%BE%D0%BA%D1%80%D0%B0%D1%82%D0%B8%D1%87%D0%B5%D1%81%D0%BA%D0%B0%D1%8F_%D1%80%D0%B0%D0%B1%D0%BE%D1%87%D0%B0%D1%8F_%D0%BF%D0%B0%D1%80%D1%82%D0%B8%D1%8F" TargetMode="External"/><Relationship Id="rId14" Type="http://schemas.openxmlformats.org/officeDocument/2006/relationships/hyperlink" Target="https://ru.wikipedia.org/wiki/IV_%D1%81%D1%8A%D0%B5%D0%B7%D0%B4_%D0%A0%D0%A1%D0%94%D0%A0%D0%9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ilet_v_dumu.jpg?uselang=r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3623954"/>
            <a:ext cx="6165273" cy="32340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34000" y="0"/>
            <a:ext cx="6096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МБОУ </a:t>
            </a:r>
            <a:r>
              <a:rPr lang="ru-RU" sz="280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Костерёвская</a:t>
            </a:r>
            <a:r>
              <a:rPr lang="ru-RU" sz="2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СОШ № 2</a:t>
            </a:r>
            <a:endParaRPr lang="ru-RU" sz="2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endParaRPr lang="ru-RU" sz="2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2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Исследовательский проект</a:t>
            </a:r>
          </a:p>
          <a:p>
            <a:pPr algn="ctr"/>
            <a:endParaRPr lang="ru-RU" sz="2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endParaRPr lang="ru-RU" sz="2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endParaRPr lang="ru-RU" sz="2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2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«</a:t>
            </a:r>
            <a:r>
              <a:rPr lang="ru-RU" sz="2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История моего рода как части российской нации</a:t>
            </a:r>
            <a:r>
              <a:rPr lang="ru-RU" sz="2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»</a:t>
            </a:r>
            <a:endParaRPr lang="ru-RU" sz="2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endParaRPr lang="ru-RU" sz="2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2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                                                                                 Выполнил:</a:t>
            </a:r>
          </a:p>
          <a:p>
            <a:pPr algn="ctr"/>
            <a:r>
              <a:rPr lang="ru-RU" sz="2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                                                                                                           </a:t>
            </a:r>
            <a:r>
              <a:rPr lang="ru-RU" sz="2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ученик 8 </a:t>
            </a:r>
            <a:r>
              <a:rPr lang="ru-RU" sz="2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класса</a:t>
            </a:r>
          </a:p>
          <a:p>
            <a:pPr algn="ctr"/>
            <a:r>
              <a:rPr lang="ru-RU" sz="2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                                                                                              Суржик  Николай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21" y="117517"/>
            <a:ext cx="3217719" cy="350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55" y="0"/>
            <a:ext cx="7758545" cy="662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Главным 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вопросом в работе I Государственной думы был 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Земельный вопрос в России (страница отсутствует)"/>
              </a:rPr>
              <a:t>земельный вопрос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7 мая"/>
              </a:rPr>
              <a:t>7 мая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кадетская 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Фракция (политика)"/>
              </a:rPr>
              <a:t>фракция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за подписью 42 депутатов выдвинула 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Законопроект"/>
              </a:rPr>
              <a:t>законопроект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предусматривавший дополнительное наделение крестьян землёй за счёт 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Казённые земли (страница отсутствует)"/>
              </a:rPr>
              <a:t>казённых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Монастырские земли (страница отсутствует)"/>
              </a:rPr>
              <a:t>монастырских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 tooltip="Церковные земли (страница отсутствует)"/>
              </a:rPr>
              <a:t>церковных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 tooltip="Удельные земли"/>
              </a:rPr>
              <a:t>удельных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 tooltip="Кабинетские земли (страница отсутствует)"/>
              </a:rPr>
              <a:t>кабинетских земель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также частичный 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 tooltip="Принудительный выкуп (страница отсутствует)"/>
              </a:rPr>
              <a:t>принудительный выкуп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 tooltip="Помещичьи земли (страница отсутствует)"/>
              </a:rPr>
              <a:t>помещичьих земель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мая фракция трудовиков (104 человека) предложила свой законопроект, предусматривавший образование «общественного земельного фонда», из которого предполагалось выделять землю в пользование безземельным и малоземельным крестьянам, а также 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 tooltip="Конфискация"/>
              </a:rPr>
              <a:t>конфискацию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земель у помещиков сверх «трудовой нормы» с выплатой последним установленного вознаграждения. Реализацию проекта предлагалось осуществить через выборные местные земельные комитеты.</a:t>
            </a:r>
            <a:endParaRPr lang="ru-RU" sz="16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июня 33 депутатами был подан законопроект, разработанный эсерами о немедленной 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 tooltip="Национализация"/>
              </a:rPr>
              <a:t>национализации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всех 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 tooltip="Природные ресурсы"/>
              </a:rPr>
              <a:t>природных богатств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 отмене 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 tooltip="Частная собственность"/>
              </a:rPr>
              <a:t>частной собственности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 землю. Большинством голосов Дума отказалась рассматривать столь 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7" tooltip="Радикалы (политика)"/>
              </a:rPr>
              <a:t>радикальный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проект. Также 8 июня 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8" tooltip="Совет министров Российской империи"/>
              </a:rPr>
              <a:t>Совет министров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принял решение о 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9" tooltip="Роспуск парламента"/>
              </a:rPr>
              <a:t>роспуске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Государственной думы в случае продолжения нагнетания обстановки вокруг аграрного вопроса, так как его широкое обсуждение в Думе вызвало рост общественной 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 tooltip="Полемика"/>
              </a:rPr>
              <a:t>полемики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 усиление революционного движения.</a:t>
            </a:r>
            <a:endParaRPr lang="ru-RU" sz="16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upload.wikimedia.org/wikipedia/commons/thumb/0/06/Krylov-1906.jpg/200px-Krylov-1906.jpg">
            <a:hlinkClick r:id="rId21"/>
          </p:cNvPr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682335"/>
            <a:ext cx="3976253" cy="36679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2400" y="4536425"/>
            <a:ext cx="4100944" cy="968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Политическая карикатура по басне И. А. Крылова «Лебедь, рак и щука» («Искры», 1906, № 23, С. 274.)</a:t>
            </a:r>
            <a:endParaRPr lang="ru-RU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0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b="1" dirty="0" smtClean="0">
                <a:solidFill>
                  <a:srgbClr val="FFFF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Роспуск</a:t>
            </a:r>
            <a:endParaRPr lang="ru-RU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19 июля"/>
              </a:rPr>
              <a:t>6 (19) июля</a:t>
            </a: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1906"/>
              </a:rPr>
              <a:t>1906</a:t>
            </a: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вместо непопулярного </a:t>
            </a: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Горемыкин, Иван Логгинович"/>
              </a:rPr>
              <a:t>И. Л. Горемыкина</a:t>
            </a: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председателем Совета министров был назначен решительный </a:t>
            </a: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Столыпин, Пётр Аркадьевич"/>
              </a:rPr>
              <a:t>П. А. Столыпин</a:t>
            </a: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(сохранивший к тому же пост министра внутренних дел). 8 июля последовал указ </a:t>
            </a: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Николай II"/>
              </a:rPr>
              <a:t>Николая II</a:t>
            </a: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 роспуске Государственной думы, этот шаг в манифесте от 9 июля объяснялся так: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Выборные от населения, вместо работы строительства законодательного, уклонились в не принадлежащую им область и обратились к расследованию действий поставленных от Нас местных властей, к указаниям Нам на несовершенства Законов Основных, изменения которых могут быть предприняты лишь Нашею Монаршею волею, и к действиям явно незаконным, как обращение от лица Думы к населению.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Смущенное же таковыми непорядками крестьянство, не ожидая законного улучшения своего положения, перешло в целом ряде губерний к открытому грабежу, хищению чужого имущества, неповиновению закону и законным властям.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пусть помнят Наши подданные, что только при полном порядке и спокойствии возможно прочное улучшение народного быта. Да будет же ведомо, что Мы не допустим никакого своеволия или беззакония и всею силою государственной мощи приведем ослушников закона к подчинению Нашей Царской воле. Призываем всех благомыслящих русских людей объединиться для поддержания законной власти и восстановления мира в Нашем дорогом Отечестве.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840"/>
              </a:spcAft>
            </a:pP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1400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Николай II"/>
              </a:rPr>
              <a:t>Николай II</a:t>
            </a:r>
            <a:r>
              <a:rPr lang="ru-RU" sz="1400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400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Манифест 9 июля 1906 г.</a:t>
            </a:r>
            <a:endParaRPr lang="ru-RU" sz="1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s0.slide-share.ru/s_image/0a7d80bb2c310860f9c884261f6b3298/fcdac12f-ad02-4726-999f-e5114fd552f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forums-su.com/download/file.php?id=788241&amp;mode=view/m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77636"/>
            <a:ext cx="2892425" cy="35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302" y="4862774"/>
            <a:ext cx="289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hlinkClick r:id="rId9"/>
              </a:rPr>
              <a:t>Манифест Николай-</a:t>
            </a:r>
            <a:r>
              <a:rPr lang="en-US" b="1" dirty="0">
                <a:solidFill>
                  <a:srgbClr val="FFFF00"/>
                </a:solidFill>
                <a:hlinkClick r:id="rId9"/>
              </a:rPr>
              <a:t>II </a:t>
            </a:r>
            <a:r>
              <a:rPr lang="ru-RU" b="1" dirty="0">
                <a:solidFill>
                  <a:srgbClr val="FFFF00"/>
                </a:solidFill>
                <a:hlinkClick r:id="rId9"/>
              </a:rPr>
              <a:t>от 9.07.1906г</a:t>
            </a:r>
            <a:r>
              <a:rPr lang="ru-RU" dirty="0">
                <a:hlinkClick r:id="rId9"/>
              </a:rPr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14255" y="5509105"/>
            <a:ext cx="8977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FF00"/>
                </a:solidFill>
              </a:rPr>
              <a:t>В манифесте также было объявлено о проведении новых выборов по тем же правилам, что и в I Государственную думу</a:t>
            </a:r>
          </a:p>
        </p:txBody>
      </p:sp>
    </p:spTree>
    <p:extLst>
      <p:ext uri="{BB962C8B-B14F-4D97-AF65-F5344CB8AC3E}">
        <p14:creationId xmlns:p14="http://schemas.microsoft.com/office/powerpoint/2010/main" val="36890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1200" y="210787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 июля пришедшие на заседание депутаты нашли двери в Таврический дворец запертыми и прибитый рядом на столбе манифест о роспуске думы. Часть их — 180 человек — в основном кадеты, трудовики и социал-демократы, собравшись в 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Выборг"/>
              </a:rPr>
              <a:t>Выборге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(как ближайшем к Петербургу городе Княжества Финляндского), приняли воззвание «Народу от народных представителей» (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Выборгское воззвание"/>
              </a:rPr>
              <a:t>Выборгское воззвание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 В нём говорилось о том, что правительство не имеет права без согласия народного представительства ни собирать налоги с народа, ни призывать народ на военную службу. Выборгское воззвание призывало поэтому к гражданскому неповиновению — отказу платить налоги и поступать на службу в армии.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s://upload.wikimedia.org/wikipedia/commons/thumb/a/a4/Viborgskoe_vozzvanie.gif/220px-Viborgskoe_vozzvanie.gi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32" y="378402"/>
            <a:ext cx="4151168" cy="56206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30432" y="6096000"/>
            <a:ext cx="4151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Фотокопия оригинального текста Выборгского воззвания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6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0436" y="0"/>
            <a:ext cx="7661564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(29) июля против подписавших «Воззвание» бывших членов Государственной думы было начато уголовное преследование: 167 бывших депутатов были преданы суду Особого присутствия Санкт-Петербургской судебной палаты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FFFF00"/>
                </a:solidFill>
              </a:rPr>
              <a:t>Подавляющее большинство из преданных суду были осуждены на три месяца тюремного заключения и лишены избирательных прав. Таким образом они лишились также права заниматься легальной политической деятельностью и в дальнейшем не могли стать депутатами Государственной Думы</a:t>
            </a:r>
            <a:endParaRPr lang="ru-RU" sz="20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upload.wikimedia.org/wikipedia/commons/thumb/0/0c/Bulla_VyborgDeputies.jpg/400px-Bulla_VyborgDeputie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" y="223405"/>
            <a:ext cx="38100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88818" y="2881745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Депутаты Думы на </a:t>
            </a:r>
            <a:r>
              <a:rPr lang="ru-RU" b="1" u="sng" dirty="0">
                <a:solidFill>
                  <a:srgbClr val="FFFF00"/>
                </a:solidFill>
                <a:hlinkClick r:id="rId4" tooltip="Выборгский вокзал"/>
              </a:rPr>
              <a:t>Выборгском вокзале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</a:p>
        </p:txBody>
      </p:sp>
      <p:pic>
        <p:nvPicPr>
          <p:cNvPr id="5" name="Рисунок 4" descr="https://upload.wikimedia.org/wikipedia/commons/thumb/9/9b/Deputats_1st_State_Duma.jpg/400px-Deputats_1st_State_Duma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" y="3709916"/>
            <a:ext cx="381000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1024px-Бывшие_депутаты_I_Думы_в_тюрьме_Кресты_перед_отбыванием_трёхмесячнонго_заключения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36" y="3319030"/>
            <a:ext cx="4142509" cy="23339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206836" y="5657671"/>
            <a:ext cx="5985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Бывшие депутаты I Думы в тюрьме Кресты перед отбыванием </a:t>
            </a:r>
            <a:r>
              <a:rPr lang="ru-RU" b="1" dirty="0" err="1">
                <a:solidFill>
                  <a:srgbClr val="FFFF00"/>
                </a:solidFill>
              </a:rPr>
              <a:t>трёхмесячнонго</a:t>
            </a:r>
            <a:r>
              <a:rPr lang="ru-RU" b="1" dirty="0">
                <a:solidFill>
                  <a:srgbClr val="FFFF00"/>
                </a:solidFill>
              </a:rPr>
              <a:t> заключения. Лето 1908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8818" y="5832764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FF00"/>
                </a:solidFill>
              </a:rPr>
              <a:t>Объединённое заседание всех обвиняемых, бывших членов I-й Государственной Думы по делу о «выборгском воззвании» 11 декабря 1907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8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2764" y="226747"/>
            <a:ext cx="6096000" cy="5045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Википедии имеются следующие сведения о моём прапрадедушке «Таран Семён Тимофеевич 10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июля 1906 года в г. 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Выборг"/>
              </a:rPr>
              <a:t>Выборге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подписал «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Выборгское воззвание"/>
              </a:rPr>
              <a:t>Выборгское воззвание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и осужден по ст. 129, ч. 1, п. п. 51 и 3 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Уголовное уложение 1903 года"/>
              </a:rPr>
              <a:t>Уголовного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Уголовное уложение 1903 года"/>
              </a:rPr>
              <a:t>Уложения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приговорен к 3 месяцам тюрьмы и лишен права быть избранным.</a:t>
            </a:r>
            <a:endParaRPr lang="ru-RU" sz="16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Дальнейшая судьба неизвестна.</a:t>
            </a:r>
            <a:endParaRPr lang="ru-RU" sz="16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одних источниках сообщалось, что С. Т. Тарана уже не было в живых в апреле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1911,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однако в юбилейном сборнике 1916 года он не значился среди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почивших.»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Семён Тимофеевич , скрываясь от политического преследования, уехал с семьёй в Казахстан в  город Актюбинск. Там он политикой уже не занимался и стал обычным горожанином.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C:\Users\Admin\Desktop\MagV1Z7IBy77bs9OGrRX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680364" cy="59340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817419" y="6096000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Таран Семён Тимофеевич 1908 год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546" y="312944"/>
            <a:ext cx="113914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</a:rPr>
              <a:t>       Проведя </a:t>
            </a:r>
            <a: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</a:rPr>
              <a:t>исследование, я очень много узнал о своём знаменитом прапрадедушке Таране Семёне Тимофеевиче. Он </a:t>
            </a:r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</a:rPr>
              <a:t>был политиком. Старался сделать жизнь простых людей лучше. Был смелым, умным и очень порядочным человеком. </a:t>
            </a:r>
          </a:p>
          <a:p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</a:rPr>
              <a:t>      Сейчас </a:t>
            </a:r>
            <a: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</a:rPr>
              <a:t>я учусь в 8 </a:t>
            </a:r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</a:rPr>
              <a:t>классе. </a:t>
            </a:r>
            <a: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</a:rPr>
              <a:t>С детства мечтаю стать </a:t>
            </a:r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</a:rPr>
              <a:t>офицером. У меня есть пример для подражания – мой прапрадед. Я им очень горжусь и готов как и он оставить свой след в истории. </a:t>
            </a:r>
          </a:p>
          <a:p>
            <a:endParaRPr lang="ru-RU" b="1" dirty="0">
              <a:solidFill>
                <a:srgbClr val="FFFF00"/>
              </a:solidFill>
            </a:endParaRPr>
          </a:p>
          <a:p>
            <a:pPr algn="ctr"/>
            <a:endParaRPr lang="ru-RU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7" y="2064327"/>
            <a:ext cx="5874329" cy="451658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3456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818" y="244248"/>
            <a:ext cx="1198418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Monotype Corsiva" panose="03010101010201010101" pitchFamily="66" charset="0"/>
              </a:rPr>
              <a:t>Источники: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FFFF00"/>
                </a:solidFill>
                <a:hlinkClick r:id="rId2"/>
              </a:rPr>
              <a:t>Государственная дума Российской империи: 1906—1917. Б. Ю. Иванов, А. А. </a:t>
            </a:r>
            <a:r>
              <a:rPr lang="ru-RU" b="1" u="sng" dirty="0" err="1">
                <a:solidFill>
                  <a:srgbClr val="FFFF00"/>
                </a:solidFill>
                <a:hlinkClick r:id="rId2"/>
              </a:rPr>
              <a:t>Комзолова</a:t>
            </a:r>
            <a:r>
              <a:rPr lang="ru-RU" b="1" u="sng" dirty="0">
                <a:solidFill>
                  <a:srgbClr val="FFFF00"/>
                </a:solidFill>
                <a:hlinkClick r:id="rId2"/>
              </a:rPr>
              <a:t>, И. С. </a:t>
            </a:r>
            <a:r>
              <a:rPr lang="ru-RU" b="1" u="sng" dirty="0" err="1">
                <a:solidFill>
                  <a:srgbClr val="FFFF00"/>
                </a:solidFill>
                <a:hlinkClick r:id="rId2"/>
              </a:rPr>
              <a:t>Ряховская</a:t>
            </a:r>
            <a:r>
              <a:rPr lang="ru-RU" b="1" u="sng" dirty="0">
                <a:solidFill>
                  <a:srgbClr val="FFFF00"/>
                </a:solidFill>
                <a:hlinkClick r:id="rId2"/>
              </a:rPr>
              <a:t>. Москва. РОССПЭН. 2008. С. </a:t>
            </a:r>
            <a:r>
              <a:rPr lang="ru-RU" b="1" u="sng" dirty="0" smtClean="0">
                <a:solidFill>
                  <a:srgbClr val="FFFF00"/>
                </a:solidFill>
                <a:hlinkClick r:id="rId2"/>
              </a:rPr>
              <a:t>605.</a:t>
            </a:r>
            <a:endParaRPr lang="ru-RU" b="1" dirty="0">
              <a:solidFill>
                <a:srgbClr val="FFFF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i="1" u="sng" dirty="0" err="1" smtClean="0">
                <a:solidFill>
                  <a:srgbClr val="FFFF00"/>
                </a:solidFill>
                <a:hlinkClick r:id="rId3"/>
              </a:rPr>
              <a:t>Боиович</a:t>
            </a:r>
            <a:r>
              <a:rPr lang="ru-RU" b="1" i="1" u="sng" dirty="0" smtClean="0">
                <a:solidFill>
                  <a:srgbClr val="FFFF00"/>
                </a:solidFill>
                <a:hlinkClick r:id="rId3"/>
              </a:rPr>
              <a:t> </a:t>
            </a:r>
            <a:r>
              <a:rPr lang="ru-RU" b="1" i="1" u="sng" dirty="0">
                <a:solidFill>
                  <a:srgbClr val="FFFF00"/>
                </a:solidFill>
                <a:hlinkClick r:id="rId3"/>
              </a:rPr>
              <a:t>М. М.</a:t>
            </a:r>
            <a:r>
              <a:rPr lang="ru-RU" b="1" u="sng" dirty="0">
                <a:solidFill>
                  <a:srgbClr val="FFFF00"/>
                </a:solidFill>
                <a:hlinkClick r:id="rId3"/>
              </a:rPr>
              <a:t> Члены Государственной думы (Портреты и биографии). Первый созыв. М.: Тип. Товарищества И. Д. Сытина. 1906 С. </a:t>
            </a:r>
            <a:r>
              <a:rPr lang="ru-RU" b="1" u="sng" dirty="0" smtClean="0">
                <a:solidFill>
                  <a:srgbClr val="FFFF00"/>
                </a:solidFill>
                <a:hlinkClick r:id="rId3"/>
              </a:rPr>
              <a:t>133.</a:t>
            </a:r>
            <a:endParaRPr lang="ru-RU" b="1" dirty="0">
              <a:solidFill>
                <a:srgbClr val="FFFF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u="sng" dirty="0" smtClean="0">
                <a:solidFill>
                  <a:srgbClr val="FFFF00"/>
                </a:solidFill>
                <a:hlinkClick r:id="rId4"/>
              </a:rPr>
              <a:t>Первая </a:t>
            </a:r>
            <a:r>
              <a:rPr lang="ru-RU" b="1" u="sng" dirty="0">
                <a:solidFill>
                  <a:srgbClr val="FFFF00"/>
                </a:solidFill>
                <a:hlinkClick r:id="rId4"/>
              </a:rPr>
              <a:t>Государственная Дума. Алфавитный список и подробные биографии и характеристики членов Государственной Думы.</a:t>
            </a:r>
            <a:r>
              <a:rPr lang="ru-RU" b="1" dirty="0">
                <a:solidFill>
                  <a:srgbClr val="FFFF00"/>
                </a:solidFill>
              </a:rPr>
              <a:t> — М.: Тип. Товарищества И. Д. Сытина, 1906. — 154 </a:t>
            </a:r>
            <a:r>
              <a:rPr lang="ru-RU" b="1" dirty="0" smtClean="0">
                <a:solidFill>
                  <a:srgbClr val="FFFF00"/>
                </a:solidFill>
              </a:rPr>
              <a:t>с.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u="sng" dirty="0" smtClean="0">
                <a:solidFill>
                  <a:srgbClr val="FFFF00"/>
                </a:solidFill>
                <a:hlinkClick r:id="rId5" tooltip="s:Файл:Государственная дума первого призыва (1906).pdf"/>
              </a:rPr>
              <a:t>Государственная </a:t>
            </a:r>
            <a:r>
              <a:rPr lang="ru-RU" b="1" u="sng" dirty="0">
                <a:solidFill>
                  <a:srgbClr val="FFFF00"/>
                </a:solidFill>
                <a:hlinkClick r:id="rId5" tooltip="s:Файл:Государственная дума первого призыва (1906).pdf"/>
              </a:rPr>
              <a:t>Дума первого призыва. Портреты, краткие биографии и характеристики депутатов.</a:t>
            </a:r>
            <a:r>
              <a:rPr lang="ru-RU" b="1" dirty="0">
                <a:solidFill>
                  <a:srgbClr val="FFFF00"/>
                </a:solidFill>
              </a:rPr>
              <a:t> — Москва: «Возрождение», 1906. C. </a:t>
            </a:r>
            <a:r>
              <a:rPr lang="ru-RU" b="1" dirty="0" smtClean="0">
                <a:solidFill>
                  <a:srgbClr val="FFFF00"/>
                </a:solidFill>
              </a:rPr>
              <a:t>32.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FF00"/>
                </a:solidFill>
              </a:rPr>
              <a:t>Российский </a:t>
            </a:r>
            <a:r>
              <a:rPr lang="ru-RU" b="1" dirty="0">
                <a:solidFill>
                  <a:srgbClr val="FFFF00"/>
                </a:solidFill>
              </a:rPr>
              <a:t>государственный исторический архив. Фонд 1327, Опись 1. 1905 год. Дело 122. Лист 16 оборот, 23; Дело 141. Лист 57 оборот-76; Дело 143. Лист 60 оборот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pPr lvl="0"/>
            <a:endParaRPr lang="ru-RU" b="1" dirty="0">
              <a:solidFill>
                <a:srgbClr val="FFFF00"/>
              </a:solidFill>
            </a:endParaRPr>
          </a:p>
          <a:p>
            <a:pPr algn="just"/>
            <a:endParaRPr lang="ru-RU" sz="32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Monotype Corsiva" panose="03010101010201010101" pitchFamily="66" charset="0"/>
            </a:endParaRPr>
          </a:p>
          <a:p>
            <a:pPr algn="ctr"/>
            <a:endParaRPr lang="ru-RU" sz="32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3818" y="363324"/>
            <a:ext cx="561109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Цель работы:</a:t>
            </a: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 Собрать сведения о своем прапрадедушке Таране Семёне Тимофеевиче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Для достижения цели были поставлены следующие </a:t>
            </a:r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задачи:</a:t>
            </a:r>
            <a:endParaRPr lang="ru-RU" sz="20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изучить семейный архив (фотографии)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разыскать информацию об участии моего прапрадеда в политической жизни Российской империи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Гипотеза исследования</a:t>
            </a:r>
            <a:r>
              <a:rPr lang="ru-RU" sz="2000" i="1" dirty="0" smtClean="0">
                <a:solidFill>
                  <a:srgbClr val="FFFF00"/>
                </a:solidFill>
                <a:latin typeface="Monotype Corsiva" pitchFamily="66" charset="0"/>
              </a:rPr>
              <a:t>: </a:t>
            </a: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мой прадедушка был политиком и внес посильный вклад в историю нашей Родины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Объект исследования:</a:t>
            </a:r>
            <a:r>
              <a:rPr lang="ru-RU" sz="2000" i="1" dirty="0" smtClean="0">
                <a:solidFill>
                  <a:srgbClr val="FFFF00"/>
                </a:solidFill>
                <a:latin typeface="Monotype Corsiva" pitchFamily="66" charset="0"/>
              </a:rPr>
              <a:t> </a:t>
            </a: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Российская Империя 1905-1912 гг.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Предмет исследования</a:t>
            </a:r>
            <a:r>
              <a:rPr lang="ru-RU" sz="2000" i="1" dirty="0" smtClean="0">
                <a:solidFill>
                  <a:srgbClr val="FFFF00"/>
                </a:solidFill>
                <a:latin typeface="Monotype Corsiva" pitchFamily="66" charset="0"/>
              </a:rPr>
              <a:t>: </a:t>
            </a: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вклад прапрадеда в историю России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Методы исследования</a:t>
            </a:r>
            <a:r>
              <a:rPr lang="ru-RU" sz="2000" i="1" dirty="0" smtClean="0">
                <a:solidFill>
                  <a:srgbClr val="FFFF00"/>
                </a:solidFill>
                <a:latin typeface="Monotype Corsiva" pitchFamily="66" charset="0"/>
              </a:rPr>
              <a:t>: </a:t>
            </a: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изучение семейного архива, беседы с родственниками, сопоставление полученных фактов биографии прадедушки с историей страны, анализ и обобщение собранной информации.</a:t>
            </a:r>
            <a:endParaRPr lang="ru-RU" sz="2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39" y="117517"/>
            <a:ext cx="3217719" cy="3506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3623954"/>
            <a:ext cx="6165273" cy="323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927" y="224134"/>
            <a:ext cx="1155469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У меня большая и дружная семья.  Однажды мама мне рассказала, что  мой прапрадедушка был политиком. Он входил в </a:t>
            </a:r>
            <a:r>
              <a:rPr lang="en-US" sz="2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I </a:t>
            </a:r>
            <a:r>
              <a:rPr lang="ru-RU" sz="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Государственную Думу. Мне стало интересно и я начал искать сведения о моём знаменитом родственнике.</a:t>
            </a:r>
          </a:p>
          <a:p>
            <a:pPr algn="just"/>
            <a:endParaRPr lang="ru-RU" sz="20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endParaRPr lang="ru-RU" sz="20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058763"/>
              </p:ext>
            </p:extLst>
          </p:nvPr>
        </p:nvGraphicFramePr>
        <p:xfrm>
          <a:off x="4821381" y="1421562"/>
          <a:ext cx="6276110" cy="5134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8055">
                  <a:extLst>
                    <a:ext uri="{9D8B030D-6E8A-4147-A177-3AD203B41FA5}">
                      <a16:colId xmlns:a16="http://schemas.microsoft.com/office/drawing/2014/main" val="2187941117"/>
                    </a:ext>
                  </a:extLst>
                </a:gridCol>
                <a:gridCol w="3138055">
                  <a:extLst>
                    <a:ext uri="{9D8B030D-6E8A-4147-A177-3AD203B41FA5}">
                      <a16:colId xmlns:a16="http://schemas.microsoft.com/office/drawing/2014/main" val="419760457"/>
                    </a:ext>
                  </a:extLst>
                </a:gridCol>
              </a:tblGrid>
              <a:tr h="382935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800" dirty="0">
                          <a:effectLst/>
                        </a:rPr>
                        <a:t>Семён Тимофеевич Таран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2" marR="44082" marT="44082" marB="4408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74151"/>
                  </a:ext>
                </a:extLst>
              </a:tr>
              <a:tr h="382935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700">
                          <a:effectLst/>
                        </a:rPr>
                        <a:t>Семен Тимофійович Таран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2" marR="44082" marT="44082" marB="4408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962469"/>
                  </a:ext>
                </a:extLst>
              </a:tr>
              <a:tr h="659288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700" dirty="0">
                          <a:effectLst/>
                        </a:rPr>
                        <a:t/>
                      </a:r>
                      <a:br>
                        <a:rPr lang="ru-RU" sz="700" dirty="0">
                          <a:effectLst/>
                        </a:rPr>
                      </a:br>
                      <a:r>
                        <a:rPr lang="ru-RU" sz="700" dirty="0">
                          <a:effectLst/>
                        </a:rPr>
                        <a:t>Депутат Первой Думы, 1906 г.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082" marB="4408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912280"/>
                  </a:ext>
                </a:extLst>
              </a:tr>
              <a:tr h="38293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700" dirty="0">
                          <a:effectLst/>
                        </a:rPr>
                        <a:t>Дата рождения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2" marR="44082" marT="44082" marB="44082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700">
                          <a:effectLst/>
                          <a:hlinkClick r:id="rId2" tooltip="1872 год"/>
                        </a:rPr>
                        <a:t>1872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2" marR="44082" marT="44082" marB="44082"/>
                </a:tc>
                <a:extLst>
                  <a:ext uri="{0D108BD9-81ED-4DB2-BD59-A6C34878D82A}">
                    <a16:rowId xmlns:a16="http://schemas.microsoft.com/office/drawing/2014/main" val="3591295732"/>
                  </a:ext>
                </a:extLst>
              </a:tr>
              <a:tr h="50626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700" dirty="0">
                          <a:effectLst/>
                        </a:rPr>
                        <a:t>Место рождения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2" marR="44082" marT="44082" marB="44082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700" dirty="0">
                          <a:effectLst/>
                        </a:rPr>
                        <a:t>с. </a:t>
                      </a:r>
                      <a:r>
                        <a:rPr lang="ru-RU" sz="700" dirty="0" err="1">
                          <a:effectLst/>
                        </a:rPr>
                        <a:t>Пустовойты</a:t>
                      </a:r>
                      <a:r>
                        <a:rPr lang="ru-RU" sz="700" dirty="0">
                          <a:effectLst/>
                        </a:rPr>
                        <a:t> </a:t>
                      </a:r>
                      <a:r>
                        <a:rPr lang="ru-RU" sz="700" dirty="0" err="1">
                          <a:effectLst/>
                          <a:hlinkClick r:id="rId3" tooltip="Каневский уезд"/>
                        </a:rPr>
                        <a:t>Каневский</a:t>
                      </a:r>
                      <a:r>
                        <a:rPr lang="ru-RU" sz="700" dirty="0">
                          <a:effectLst/>
                          <a:hlinkClick r:id="rId3" tooltip="Каневский уезд"/>
                        </a:rPr>
                        <a:t> уезд</a:t>
                      </a:r>
                      <a:r>
                        <a:rPr lang="ru-RU" sz="700" dirty="0">
                          <a:effectLst/>
                        </a:rPr>
                        <a:t> </a:t>
                      </a:r>
                      <a:r>
                        <a:rPr lang="ru-RU" sz="700" dirty="0">
                          <a:effectLst/>
                          <a:hlinkClick r:id="rId4" tooltip="Киевская губерния"/>
                        </a:rPr>
                        <a:t>Киевская губерния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2" marR="44082" marT="44082" marB="44082"/>
                </a:tc>
                <a:extLst>
                  <a:ext uri="{0D108BD9-81ED-4DB2-BD59-A6C34878D82A}">
                    <a16:rowId xmlns:a16="http://schemas.microsoft.com/office/drawing/2014/main" val="2992036592"/>
                  </a:ext>
                </a:extLst>
              </a:tr>
              <a:tr h="38293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700">
                          <a:effectLst/>
                        </a:rPr>
                        <a:t>Дата смерти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2" marR="44082" marT="44082" marB="44082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700">
                          <a:effectLst/>
                        </a:rPr>
                        <a:t>не позднее </a:t>
                      </a:r>
                      <a:r>
                        <a:rPr lang="ru-RU" sz="700">
                          <a:effectLst/>
                          <a:hlinkClick r:id="rId5" tooltip="1916 год"/>
                        </a:rPr>
                        <a:t>1916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2" marR="44082" marT="44082" marB="44082"/>
                </a:tc>
                <a:extLst>
                  <a:ext uri="{0D108BD9-81ED-4DB2-BD59-A6C34878D82A}">
                    <a16:rowId xmlns:a16="http://schemas.microsoft.com/office/drawing/2014/main" val="3297281051"/>
                  </a:ext>
                </a:extLst>
              </a:tr>
              <a:tr h="38293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700">
                          <a:effectLst/>
                        </a:rPr>
                        <a:t>Гражданство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2" marR="44082" marT="44082" marB="44082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r>
                        <a:rPr lang="ru-RU" sz="700" u="none" strike="noStrike">
                          <a:effectLst/>
                          <a:hlinkClick r:id="rId6" tooltip="Российская империя"/>
                        </a:rPr>
                        <a:t>Российская империя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2" marR="44082" marT="44082" marB="44082"/>
                </a:tc>
                <a:extLst>
                  <a:ext uri="{0D108BD9-81ED-4DB2-BD59-A6C34878D82A}">
                    <a16:rowId xmlns:a16="http://schemas.microsoft.com/office/drawing/2014/main" val="1656755889"/>
                  </a:ext>
                </a:extLst>
              </a:tr>
              <a:tr h="90594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700">
                          <a:effectLst/>
                        </a:rPr>
                        <a:t>Род деятельности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2" marR="44082" marT="44082" marB="44082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700">
                          <a:effectLst/>
                        </a:rPr>
                        <a:t>крестьянин, депутат </a:t>
                      </a:r>
                      <a:r>
                        <a:rPr lang="ru-RU" sz="700">
                          <a:effectLst/>
                          <a:hlinkClick r:id="rId7" tooltip="Государственная дума Российской империи I созыва"/>
                        </a:rPr>
                        <a:t>Государственной думы I созыва</a:t>
                      </a:r>
                      <a:r>
                        <a:rPr lang="ru-RU" sz="700">
                          <a:effectLst/>
                        </a:rPr>
                        <a:t> от </a:t>
                      </a:r>
                      <a:r>
                        <a:rPr lang="ru-RU" sz="700">
                          <a:effectLst/>
                          <a:hlinkClick r:id="rId4" tooltip="Киевская губерния"/>
                        </a:rPr>
                        <a:t>Киевской губернии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2" marR="44082" marT="44082" marB="44082"/>
                </a:tc>
                <a:extLst>
                  <a:ext uri="{0D108BD9-81ED-4DB2-BD59-A6C34878D82A}">
                    <a16:rowId xmlns:a16="http://schemas.microsoft.com/office/drawing/2014/main" val="3883096521"/>
                  </a:ext>
                </a:extLst>
              </a:tr>
              <a:tr h="38293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700">
                          <a:effectLst/>
                        </a:rPr>
                        <a:t>Вероисповедание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2" marR="44082" marT="44082" marB="44082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700">
                          <a:effectLst/>
                        </a:rPr>
                        <a:t>православие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2" marR="44082" marT="44082" marB="44082"/>
                </a:tc>
                <a:extLst>
                  <a:ext uri="{0D108BD9-81ED-4DB2-BD59-A6C34878D82A}">
                    <a16:rowId xmlns:a16="http://schemas.microsoft.com/office/drawing/2014/main" val="3770090642"/>
                  </a:ext>
                </a:extLst>
              </a:tr>
              <a:tr h="38293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700">
                          <a:effectLst/>
                        </a:rPr>
                        <a:t>Партия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2" marR="44082" marT="44082" marB="44082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700">
                          <a:effectLst/>
                          <a:hlinkClick r:id="rId8" tooltip="Трудовая группа"/>
                        </a:rPr>
                        <a:t>Трудовая группа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2" marR="44082" marT="44082" marB="44082"/>
                </a:tc>
                <a:extLst>
                  <a:ext uri="{0D108BD9-81ED-4DB2-BD59-A6C34878D82A}">
                    <a16:rowId xmlns:a16="http://schemas.microsoft.com/office/drawing/2014/main" val="877129172"/>
                  </a:ext>
                </a:extLst>
              </a:tr>
              <a:tr h="38293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700">
                          <a:effectLst/>
                        </a:rPr>
                        <a:t>Автограф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2" marR="44082" marT="44082" marB="44082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2" marR="44082" marT="44082" marB="44082"/>
                </a:tc>
                <a:extLst>
                  <a:ext uri="{0D108BD9-81ED-4DB2-BD59-A6C34878D82A}">
                    <a16:rowId xmlns:a16="http://schemas.microsoft.com/office/drawing/2014/main" val="540209649"/>
                  </a:ext>
                </a:extLst>
              </a:tr>
            </a:tbl>
          </a:graphicData>
        </a:graphic>
      </p:graphicFrame>
      <p:pic>
        <p:nvPicPr>
          <p:cNvPr id="1027" name="Рисунок 3" descr="Taran Semen Tomofeevich2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5" y="2082380"/>
            <a:ext cx="2520990" cy="33208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2" descr="https://upload.wikimedia.org/wikipedia/commons/thumb/f/f3/Flag_of_Russia.svg/22px-Flag_of_Russia.svg.png">
            <a:hlinkClick r:id="rId6" tooltip="&quot;Российская империя&quot;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53" y="1417363"/>
            <a:ext cx="17763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" descr="Автограф">
            <a:hlinkClick r:id="rId12" tooltip="&quot;Автограф&quot;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72" y="6191252"/>
            <a:ext cx="96893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2109" y="5527964"/>
            <a:ext cx="1686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Таран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Семён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Тимофеевич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2614562"/>
            <a:ext cx="3789495" cy="36437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982" y="0"/>
            <a:ext cx="12095018" cy="261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2800" dirty="0" smtClean="0">
                <a:solidFill>
                  <a:srgbClr val="FFFF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Биография Тарана Семёна Тимофеевича</a:t>
            </a:r>
            <a:endParaRPr lang="ru-RU" sz="2800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Крестьянин-украинец из села Пустовойты Каневского уезда Киевской губернии. Учился в одноклассном народном училище, после чего занимался самообразованием. С 1893 по 1901 </a:t>
            </a:r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служил военным писарем в 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Пензенский 121-й пехотный полк"/>
              </a:rPr>
              <a:t>Пензенском полку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Харьков"/>
              </a:rPr>
              <a:t>Харькове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Позднее работал счетоводом в управлении Харьковско-Николаевской железной дороги. Готовился к экзамену на аттестат зрелости, но не сдал его из-за болезни. Продолжил самообразование — читал 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Кант"/>
              </a:rPr>
              <a:t>Канта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Маркс"/>
              </a:rPr>
              <a:t>Маркса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хорошо знаком с русской </a:t>
            </a:r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литературой. 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1901 году вернулся на родину, занялся земледелием. «Ни к какой партии не принадлежит, но по убеждениям крайний левый</a:t>
            </a:r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1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2545" y="6414655"/>
            <a:ext cx="3789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Киевская губерния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120" y="2614562"/>
            <a:ext cx="2971800" cy="3643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36120" y="6414655"/>
            <a:ext cx="335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Таран Семён Тимофеевич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982" y="113479"/>
            <a:ext cx="11998035" cy="44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 апреля 1906 избран в </a:t>
            </a:r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Государственная дума Российской империи I созыва"/>
              </a:rPr>
              <a:t>Государственную думу I созыва</a:t>
            </a:r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от общего состава выборщиков Киевского губернского избирательного собрания. Входил в </a:t>
            </a:r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Трудовая группа"/>
              </a:rPr>
              <a:t>Трудовую группу</a:t>
            </a:r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 в бюро </a:t>
            </a:r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Украинская громада"/>
              </a:rPr>
              <a:t>Украинской думской </a:t>
            </a:r>
            <a:r>
              <a:rPr lang="ru-RU" sz="24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Украинская громада"/>
              </a:rPr>
              <a:t>громады</a:t>
            </a:r>
            <a:r>
              <a:rPr lang="ru-RU" sz="24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Подписал законопроект о гражданском равенстве</a:t>
            </a:r>
            <a:r>
              <a:rPr lang="ru-RU" sz="24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u="sng" dirty="0">
                <a:solidFill>
                  <a:srgbClr val="FFFF00"/>
                </a:solidFill>
                <a:hlinkClick r:id="rId5" tooltip="Государственная дума Российской империи"/>
              </a:rPr>
              <a:t>Государственная дума Российской империи</a:t>
            </a:r>
            <a:r>
              <a:rPr lang="ru-RU" b="1" dirty="0">
                <a:solidFill>
                  <a:srgbClr val="FFFF00"/>
                </a:solidFill>
              </a:rPr>
              <a:t> I созыва — первый в </a:t>
            </a:r>
            <a:r>
              <a:rPr lang="ru-RU" b="1" u="sng" dirty="0">
                <a:solidFill>
                  <a:srgbClr val="FFFF00"/>
                </a:solidFill>
                <a:hlinkClick r:id="rId6" tooltip="Россия"/>
              </a:rPr>
              <a:t>России</a:t>
            </a:r>
            <a:r>
              <a:rPr lang="ru-RU" b="1" dirty="0">
                <a:solidFill>
                  <a:srgbClr val="FFFF00"/>
                </a:solidFill>
              </a:rPr>
              <a:t> избранный населением представительный законодательный орган. Стал результатом попытки преобразовать Россию из самодержавной в парламентскую монархию, вызванной стремлением стабилизировать политическую обстановку в условиях многочисленных волнений и революционных выступлений. Дума I созыва провела одну сессию и просуществовала 72 дня, с 27 апреля (</a:t>
            </a:r>
            <a:r>
              <a:rPr lang="ru-RU" b="1" u="sng" dirty="0">
                <a:solidFill>
                  <a:srgbClr val="FFFF00"/>
                </a:solidFill>
                <a:hlinkClick r:id="rId7" tooltip="10 мая"/>
              </a:rPr>
              <a:t>10 мая</a:t>
            </a:r>
            <a:r>
              <a:rPr lang="ru-RU" b="1" dirty="0">
                <a:solidFill>
                  <a:srgbClr val="FFFF00"/>
                </a:solidFill>
              </a:rPr>
              <a:t>) по 9 </a:t>
            </a:r>
            <a:r>
              <a:rPr lang="ru-RU" b="1" u="sng" dirty="0">
                <a:solidFill>
                  <a:srgbClr val="FFFF00"/>
                </a:solidFill>
                <a:hlinkClick r:id="rId8" tooltip="22 июля"/>
              </a:rPr>
              <a:t>(22) июля</a:t>
            </a:r>
            <a:r>
              <a:rPr lang="ru-RU" b="1" dirty="0">
                <a:solidFill>
                  <a:srgbClr val="FFFF00"/>
                </a:solidFill>
              </a:rPr>
              <a:t> </a:t>
            </a:r>
            <a:r>
              <a:rPr lang="ru-RU" b="1" u="sng" dirty="0">
                <a:solidFill>
                  <a:srgbClr val="FFFF00"/>
                </a:solidFill>
                <a:hlinkClick r:id="rId9" tooltip="1906 год"/>
              </a:rPr>
              <a:t>1906 год</a:t>
            </a:r>
            <a:r>
              <a:rPr lang="ru-RU" b="1" dirty="0">
                <a:solidFill>
                  <a:srgbClr val="FFFF00"/>
                </a:solidFill>
              </a:rPr>
              <a:t>, после чего была распущена </a:t>
            </a:r>
            <a:r>
              <a:rPr lang="ru-RU" b="1" u="sng" dirty="0">
                <a:solidFill>
                  <a:srgbClr val="FFFF00"/>
                </a:solidFill>
                <a:hlinkClick r:id="rId10" tooltip="Император Всероссийский"/>
              </a:rPr>
              <a:t>императором</a:t>
            </a:r>
            <a:r>
              <a:rPr lang="ru-RU" b="1" dirty="0">
                <a:solidFill>
                  <a:srgbClr val="FFFF00"/>
                </a:solidFill>
              </a:rPr>
              <a:t> </a:t>
            </a:r>
            <a:r>
              <a:rPr lang="ru-RU" b="1" u="sng" dirty="0">
                <a:solidFill>
                  <a:srgbClr val="FFFF00"/>
                </a:solidFill>
                <a:hlinkClick r:id="rId11" tooltip="Николай II"/>
              </a:rPr>
              <a:t>Николаем II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ru-RU" b="1" dirty="0">
              <a:solidFill>
                <a:srgbClr val="FFFF00"/>
              </a:solidFill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ru-RU" sz="2400" b="1" dirty="0">
              <a:solidFill>
                <a:srgbClr val="FFFF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upload.wikimedia.org/wikipedia/commons/thumb/d/dc/Tauride_duma.jpg/400px-Tauride_duma.jpg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3" y="3705657"/>
            <a:ext cx="11118272" cy="250117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935182" y="6211669"/>
            <a:ext cx="9714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Зал заседаний Государственной думы в </a:t>
            </a:r>
            <a:r>
              <a:rPr lang="ru-RU" b="1" u="sng" dirty="0" smtClean="0">
                <a:solidFill>
                  <a:srgbClr val="FFFF00"/>
                </a:solidFill>
                <a:hlinkClick r:id="rId14" tooltip="Таврический дворец"/>
              </a:rPr>
              <a:t>Таврическом дворце</a:t>
            </a:r>
            <a:r>
              <a:rPr lang="ru-RU" b="1" dirty="0" smtClean="0">
                <a:solidFill>
                  <a:srgbClr val="FFFF00"/>
                </a:solidFill>
              </a:rPr>
              <a:t>, </a:t>
            </a:r>
            <a:r>
              <a:rPr lang="ru-RU" b="1" u="sng" dirty="0" smtClean="0">
                <a:solidFill>
                  <a:srgbClr val="FFFF00"/>
                </a:solidFill>
                <a:hlinkClick r:id="rId15" tooltip="Санкт-Петербург"/>
              </a:rPr>
              <a:t>Санкт-Петербург</a:t>
            </a:r>
            <a:endParaRPr lang="ru-RU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72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1964" y="0"/>
            <a:ext cx="8950036" cy="7176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Выборы в I Государственную Думу Российской империи"/>
              </a:rPr>
              <a:t>Выборы в I Государственную Думу Российской империи</a:t>
            </a:r>
            <a:endParaRPr lang="ru-RU" sz="2000" b="1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о выборах в 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Государственная дума Российской империи"/>
              </a:rPr>
              <a:t>Государственную думу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был опубликован 11 декабря 1905. Выборы были непрямые и должны были проходить по куриальной системе: всего было создано 4 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Курия (Российская империя)"/>
              </a:rPr>
              <a:t>курии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землевладельческая, городская, крестьянская и рабочая, которые получили возможность выбирать определённое число выборщиков. Были установлены следующие квоты: один выборщик на 2 тысячи населения в землевладельческой курии, на 4 тысячи — в городской, на 30 тысяч — в крестьянской, на 90 тысяч — в рабочей.</a:t>
            </a:r>
            <a:endParaRPr lang="ru-RU" sz="2000" b="1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Избирательное право имели не все жители империи. Для того, чтобы иметь избирательное право необходимо минимум за год до выборов соответствовать следующим критериям:</a:t>
            </a:r>
            <a:endParaRPr lang="ru-RU" sz="2000" b="1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землевладельческой курии — быть владельцем от 100 до 650 десятин земли в зависимости от местности, иметь недвижимую собственность стоимостью не менее 15 тыс. рублей.</a:t>
            </a:r>
            <a:endParaRPr lang="ru-RU" sz="2000" b="1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городской курии — быть владельцем городской недвижимости и торгово-промышленных заведений, квартиросъемщиком или служащим.</a:t>
            </a:r>
            <a:endParaRPr lang="ru-RU" sz="2000" b="1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крестьянской курии — иметь домовладение;</a:t>
            </a:r>
            <a:endParaRPr lang="ru-RU" sz="2000" b="1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рабочей курии — быть рабочим предприятия с не менее 50 рабочими мужского пола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b.radikal.ru/b31/2004/3d/743cbdab6de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893127"/>
            <a:ext cx="2784765" cy="23829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zen_doc/29317/pub_5aa68a5f9b403cf8e4c42497_5aa68b2b9d5cb38b50155cdb/scale_1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569048"/>
            <a:ext cx="2702214" cy="301911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0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Мой прапрадедушка победил на выборах и был избран депутатом от Киевской губернии</a:t>
            </a:r>
            <a:endParaRPr lang="ru-RU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12" y="410882"/>
            <a:ext cx="4314286" cy="55619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10882"/>
            <a:ext cx="4334462" cy="5760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985" y="6213191"/>
            <a:ext cx="1163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FF00"/>
                </a:solidFill>
              </a:rPr>
              <a:t>Первая_Государственная_Дума._Алфавитный_список_и_подробные_биографии_и_характеристики_членов_Государственной_Думы</a:t>
            </a:r>
            <a:r>
              <a:rPr lang="ru-RU" b="1" dirty="0" smtClean="0">
                <a:solidFill>
                  <a:srgbClr val="FFFF00"/>
                </a:solidFill>
              </a:rPr>
              <a:t>._(</a:t>
            </a:r>
            <a:r>
              <a:rPr lang="ru-RU" b="1" dirty="0">
                <a:solidFill>
                  <a:srgbClr val="FFFF00"/>
                </a:solidFill>
              </a:rPr>
              <a:t>1906</a:t>
            </a:r>
            <a:r>
              <a:rPr lang="ru-RU" b="1" dirty="0" smtClean="0">
                <a:solidFill>
                  <a:srgbClr val="FFFF00"/>
                </a:solidFill>
              </a:rPr>
              <a:t>)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85163" y="415364"/>
            <a:ext cx="6096000" cy="63817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 было избрано 497 депутатов из них избрание 11 депутатов было аннулировано, 1 ушёл в отставку, 1 умер, 6 не успели приехать.</a:t>
            </a:r>
            <a:endParaRPr lang="ru-RU" sz="12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Депутаты распределились следующим образом:</a:t>
            </a:r>
            <a:endParaRPr lang="ru-RU" sz="12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возрасту: до 30 лет — 7 %; от 30 до 40 лет — 40 %; от 40 до 50 лет — 38 %; старше 50 — 15 %;</a:t>
            </a:r>
            <a:endParaRPr lang="ru-RU" sz="12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уровню образования: с высшим образованием 42 %, средним — 14 %, низшим — 25 %, домашним — 19 %, неграмотных — 2 человека;</a:t>
            </a:r>
            <a:endParaRPr lang="ru-RU" sz="12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профессии: 121 земледелец, 10 ремесленников, 17 фабричных рабочих, 14 торговцев, 5 фабрикантов и управляющих фабриками, 46 помещиков и управляющих имениями, 73 земских, городских и дворянских служащих, 6 священников, 14 чиновников, 39 адвокатов, 16 врачей, 7 инженеров, 16 профессоров и </a:t>
            </a:r>
            <a:r>
              <a:rPr lang="ru-RU" sz="1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Приват-доцент"/>
              </a:rPr>
              <a:t>приват-доцентов</a:t>
            </a:r>
            <a:r>
              <a:rPr lang="ru-RU" sz="1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 преподавателя гимназии, 14 сельских учителей, 11 журналистов и 9 лиц неизвестных занятий</a:t>
            </a:r>
            <a:r>
              <a:rPr lang="ru-RU" sz="12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b="1" dirty="0">
                <a:solidFill>
                  <a:srgbClr val="FFFF00"/>
                </a:solidFill>
              </a:rPr>
              <a:t>По признаку партийной принадлежности большинство мест заняли </a:t>
            </a:r>
            <a:r>
              <a:rPr lang="ru-RU" sz="1100" b="1" u="sng" dirty="0">
                <a:solidFill>
                  <a:srgbClr val="FFFF00"/>
                </a:solidFill>
                <a:hlinkClick r:id="rId3" tooltip="Конституционно-демократическая партия"/>
              </a:rPr>
              <a:t>конституционные демократы</a:t>
            </a:r>
            <a:r>
              <a:rPr lang="ru-RU" sz="1100" b="1" dirty="0">
                <a:solidFill>
                  <a:srgbClr val="FFFF00"/>
                </a:solidFill>
              </a:rPr>
              <a:t> — 176 человек. Избрано также 102 представителя </a:t>
            </a:r>
            <a:r>
              <a:rPr lang="ru-RU" sz="1100" b="1" u="sng" dirty="0">
                <a:solidFill>
                  <a:srgbClr val="FFFF00"/>
                </a:solidFill>
                <a:hlinkClick r:id="rId4" tooltip="Трудовая группа"/>
              </a:rPr>
              <a:t>«Трудового союза»</a:t>
            </a:r>
            <a:r>
              <a:rPr lang="ru-RU" sz="1100" b="1" dirty="0">
                <a:solidFill>
                  <a:srgbClr val="FFFF00"/>
                </a:solidFill>
              </a:rPr>
              <a:t>, 23 </a:t>
            </a:r>
            <a:r>
              <a:rPr lang="ru-RU" sz="1100" b="1" u="sng" dirty="0">
                <a:solidFill>
                  <a:srgbClr val="FFFF00"/>
                </a:solidFill>
                <a:hlinkClick r:id="rId5" tooltip="Партия социалистов-революционеров"/>
              </a:rPr>
              <a:t>социалиста-революционера</a:t>
            </a:r>
            <a:r>
              <a:rPr lang="ru-RU" sz="1100" b="1" dirty="0">
                <a:solidFill>
                  <a:srgbClr val="FFFF00"/>
                </a:solidFill>
              </a:rPr>
              <a:t>, 2 члена </a:t>
            </a:r>
            <a:r>
              <a:rPr lang="ru-RU" sz="1100" b="1" u="sng" dirty="0">
                <a:solidFill>
                  <a:srgbClr val="FFFF00"/>
                </a:solidFill>
                <a:hlinkClick r:id="rId6" tooltip="Партия свободомыслящих (страница отсутствует)"/>
              </a:rPr>
              <a:t>Партии свободомыслящих</a:t>
            </a:r>
            <a:r>
              <a:rPr lang="ru-RU" sz="1100" b="1" dirty="0">
                <a:solidFill>
                  <a:srgbClr val="FFFF00"/>
                </a:solidFill>
              </a:rPr>
              <a:t>, 33 члена </a:t>
            </a:r>
            <a:r>
              <a:rPr lang="ru-RU" sz="1100" b="1" u="sng" dirty="0">
                <a:solidFill>
                  <a:srgbClr val="FFFF00"/>
                </a:solidFill>
                <a:hlinkClick r:id="rId7" tooltip="Польское Коло"/>
              </a:rPr>
              <a:t>польского коло</a:t>
            </a:r>
            <a:r>
              <a:rPr lang="ru-RU" sz="1100" b="1" dirty="0">
                <a:solidFill>
                  <a:srgbClr val="FFFF00"/>
                </a:solidFill>
              </a:rPr>
              <a:t>, 26 </a:t>
            </a:r>
            <a:r>
              <a:rPr lang="ru-RU" sz="1100" b="1" u="sng" dirty="0" err="1">
                <a:solidFill>
                  <a:srgbClr val="FFFF00"/>
                </a:solidFill>
                <a:hlinkClick r:id="rId8" tooltip="Партия мирного обновления"/>
              </a:rPr>
              <a:t>мирнообновленцев</a:t>
            </a:r>
            <a:r>
              <a:rPr lang="ru-RU" sz="1100" b="1" dirty="0">
                <a:solidFill>
                  <a:srgbClr val="FFFF00"/>
                </a:solidFill>
              </a:rPr>
              <a:t>, 18 </a:t>
            </a:r>
            <a:r>
              <a:rPr lang="ru-RU" sz="1100" b="1" u="sng" dirty="0">
                <a:solidFill>
                  <a:srgbClr val="FFFF00"/>
                </a:solidFill>
                <a:hlinkClick r:id="rId9" tooltip="Российская социал-демократическая рабочая партия"/>
              </a:rPr>
              <a:t>социал-демократов</a:t>
            </a:r>
            <a:r>
              <a:rPr lang="ru-RU" sz="1100" b="1" dirty="0">
                <a:solidFill>
                  <a:srgbClr val="FFFF00"/>
                </a:solidFill>
              </a:rPr>
              <a:t> (</a:t>
            </a:r>
            <a:r>
              <a:rPr lang="ru-RU" sz="1100" b="1" u="sng" dirty="0">
                <a:solidFill>
                  <a:srgbClr val="FFFF00"/>
                </a:solidFill>
                <a:hlinkClick r:id="rId10" tooltip="Меньшевик"/>
              </a:rPr>
              <a:t>меньшевиков</a:t>
            </a:r>
            <a:r>
              <a:rPr lang="ru-RU" sz="1100" b="1" dirty="0">
                <a:solidFill>
                  <a:srgbClr val="FFFF00"/>
                </a:solidFill>
              </a:rPr>
              <a:t>), 14 беспартийных автономистов, 12 </a:t>
            </a:r>
            <a:r>
              <a:rPr lang="ru-RU" sz="1100" b="1" u="sng" dirty="0">
                <a:solidFill>
                  <a:srgbClr val="FFFF00"/>
                </a:solidFill>
                <a:hlinkClick r:id="rId11" tooltip="Прогрессисты"/>
              </a:rPr>
              <a:t>прогрессистов</a:t>
            </a:r>
            <a:r>
              <a:rPr lang="ru-RU" sz="1100" b="1" dirty="0">
                <a:solidFill>
                  <a:srgbClr val="FFFF00"/>
                </a:solidFill>
              </a:rPr>
              <a:t>, 6 членов </a:t>
            </a:r>
            <a:r>
              <a:rPr lang="ru-RU" sz="1100" b="1" u="sng" dirty="0">
                <a:solidFill>
                  <a:srgbClr val="FFFF00"/>
                </a:solidFill>
                <a:hlinkClick r:id="rId12" tooltip="Партия демократических реформ"/>
              </a:rPr>
              <a:t>партии демократических реформ</a:t>
            </a:r>
            <a:r>
              <a:rPr lang="ru-RU" sz="1100" b="1" dirty="0">
                <a:solidFill>
                  <a:srgbClr val="FFFF00"/>
                </a:solidFill>
              </a:rPr>
              <a:t>, 100 беспартийных.</a:t>
            </a:r>
          </a:p>
          <a:p>
            <a:r>
              <a:rPr lang="ru-RU" sz="1100" b="1" dirty="0">
                <a:solidFill>
                  <a:srgbClr val="FFFF00"/>
                </a:solidFill>
              </a:rPr>
              <a:t>Избрано 279 депутатов, русских по </a:t>
            </a:r>
            <a:r>
              <a:rPr lang="ru-RU" sz="1100" b="1" dirty="0" smtClean="0">
                <a:solidFill>
                  <a:srgbClr val="FFFF00"/>
                </a:solidFill>
              </a:rPr>
              <a:t>национальности.</a:t>
            </a:r>
            <a:endParaRPr lang="ru-RU" sz="1100" b="1" dirty="0">
              <a:solidFill>
                <a:srgbClr val="FFFF00"/>
              </a:solidFill>
            </a:endParaRPr>
          </a:p>
          <a:p>
            <a:r>
              <a:rPr lang="ru-RU" sz="1100" b="1" dirty="0">
                <a:solidFill>
                  <a:srgbClr val="FFFF00"/>
                </a:solidFill>
              </a:rPr>
              <a:t>Были образованы фракции: кадетов — 176 человек, </a:t>
            </a:r>
            <a:r>
              <a:rPr lang="ru-RU" sz="1100" b="1" u="sng" dirty="0">
                <a:solidFill>
                  <a:srgbClr val="FFFF00"/>
                </a:solidFill>
                <a:hlinkClick r:id="rId13" tooltip="Октябристы"/>
              </a:rPr>
              <a:t>октябристов</a:t>
            </a:r>
            <a:r>
              <a:rPr lang="ru-RU" sz="1100" b="1" dirty="0">
                <a:solidFill>
                  <a:srgbClr val="FFFF00"/>
                </a:solidFill>
              </a:rPr>
              <a:t> — 16, трудовиков (члены «Трудового союза») — 96, социал-демократов (меньшевики) — 18 (сначала меньшевики вступили во фракцию трудовиков и только в июне по решению </a:t>
            </a:r>
            <a:r>
              <a:rPr lang="ru-RU" sz="1100" b="1" u="sng" dirty="0">
                <a:solidFill>
                  <a:srgbClr val="FFFF00"/>
                </a:solidFill>
                <a:hlinkClick r:id="rId14" tooltip="IV съезд РСДРП"/>
              </a:rPr>
              <a:t>4-го съезда РСДРП</a:t>
            </a:r>
            <a:r>
              <a:rPr lang="ru-RU" sz="1100" b="1" dirty="0">
                <a:solidFill>
                  <a:srgbClr val="FFFF00"/>
                </a:solidFill>
              </a:rPr>
              <a:t> образовали собственную фракцию); автономисты — 70 человек (представители национальных окраин, выступающие за автономии этих территорий и их сторонники), прогрессисты — 12 (фракция образована беспартийными кандидатами с либеральными, близкими к кадетам, взглядами). Независимых кандидатов насчитывалось 100 человек, в это число входили и </a:t>
            </a:r>
            <a:r>
              <a:rPr lang="ru-RU" sz="1100" b="1" u="sng" dirty="0" err="1">
                <a:solidFill>
                  <a:srgbClr val="FFFF00"/>
                </a:solidFill>
                <a:hlinkClick r:id="rId15" tooltip="Эсэры"/>
              </a:rPr>
              <a:t>эсэры</a:t>
            </a:r>
            <a:r>
              <a:rPr lang="ru-RU" sz="1100" b="1" dirty="0">
                <a:solidFill>
                  <a:srgbClr val="FFFF00"/>
                </a:solidFill>
              </a:rPr>
              <a:t>, которые не стали официально образовывать фракцию в связи с бойкотом </a:t>
            </a:r>
            <a:r>
              <a:rPr lang="ru-RU" sz="1100" dirty="0">
                <a:solidFill>
                  <a:srgbClr val="FFFF00"/>
                </a:solidFill>
              </a:rPr>
              <a:t>выборов их партией</a:t>
            </a:r>
            <a:endParaRPr lang="ru-RU" sz="1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upload.wikimedia.org/wikipedia/commons/thumb/4/44/Plan_zala_gosdumy-1.jpg/400px-Plan_zala_gosdumy-1.jpg">
            <a:hlinkClick r:id="rId16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" y="415363"/>
            <a:ext cx="5354782" cy="6381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0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7300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  <a:latin typeface="Monotype Corsiva" panose="03010101010201010101" pitchFamily="66" charset="0"/>
              </a:rPr>
              <a:t>Мой прапрадедушка входил в Трудовую группу</a:t>
            </a:r>
            <a:endParaRPr lang="ru-RU" sz="32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C:\Users\Admin\Desktop\Трудовая_группа_I_Государственной_думы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027429"/>
            <a:ext cx="6704013" cy="5016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upload.wikimedia.org/wikipedia/commons/thumb/a/aa/Bilet_v_dumu.jpg/200px-Bilet_v_dumu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2" y="1857374"/>
            <a:ext cx="4643437" cy="36302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50093" y="6163100"/>
            <a:ext cx="594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Трудовая группа 1 Государственной думы.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243762" y="5872163"/>
            <a:ext cx="4643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Билет для входа в Государственную Думу, 1906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3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279</TotalTime>
  <Words>522</Words>
  <Application>Microsoft Office PowerPoint</Application>
  <PresentationFormat>Широкоэкранный</PresentationFormat>
  <Paragraphs>101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Century Gothic</vt:lpstr>
      <vt:lpstr>Georgia</vt:lpstr>
      <vt:lpstr>Monotype Corsiva</vt:lpstr>
      <vt:lpstr>Symbol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25</cp:revision>
  <dcterms:created xsi:type="dcterms:W3CDTF">2020-10-15T15:15:10Z</dcterms:created>
  <dcterms:modified xsi:type="dcterms:W3CDTF">2020-11-26T06:01:23Z</dcterms:modified>
</cp:coreProperties>
</file>