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0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Подзаголовок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Заголовок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ru-RU" smtClean="0"/>
              <a:t>Образец заголовка</a:t>
            </a:r>
            <a:endParaRPr kumimoji="0" lang="en-US"/>
          </a:p>
        </p:txBody>
      </p:sp>
      <p:cxnSp>
        <p:nvCxnSpPr>
          <p:cNvPr id="8" name="Прямая соединительная линия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Дата 14"/>
          <p:cNvSpPr>
            <a:spLocks noGrp="1"/>
          </p:cNvSpPr>
          <p:nvPr>
            <p:ph type="dt" sz="half" idx="10"/>
          </p:nvPr>
        </p:nvSpPr>
        <p:spPr/>
        <p:txBody>
          <a:bodyPr/>
          <a:lstStyle/>
          <a:p>
            <a:fld id="{60E968A3-F53B-4517-BDE0-91E30C96DE7B}" type="datetimeFigureOut">
              <a:rPr lang="ru-RU" smtClean="0"/>
              <a:t>30.11.2020</a:t>
            </a:fld>
            <a:endParaRPr lang="ru-RU"/>
          </a:p>
        </p:txBody>
      </p:sp>
      <p:sp>
        <p:nvSpPr>
          <p:cNvPr id="16" name="Номер слайда 15"/>
          <p:cNvSpPr>
            <a:spLocks noGrp="1"/>
          </p:cNvSpPr>
          <p:nvPr>
            <p:ph type="sldNum" sz="quarter" idx="11"/>
          </p:nvPr>
        </p:nvSpPr>
        <p:spPr/>
        <p:txBody>
          <a:bodyPr/>
          <a:lstStyle/>
          <a:p>
            <a:fld id="{8FA5B48D-688F-43DD-AE35-4599CBAD41EB}" type="slidenum">
              <a:rPr lang="ru-RU" smtClean="0"/>
              <a:t>‹#›</a:t>
            </a:fld>
            <a:endParaRPr lang="ru-RU"/>
          </a:p>
        </p:txBody>
      </p:sp>
      <p:sp>
        <p:nvSpPr>
          <p:cNvPr id="17" name="Нижний колонтитул 16"/>
          <p:cNvSpPr>
            <a:spLocks noGrp="1"/>
          </p:cNvSpPr>
          <p:nvPr>
            <p:ph type="ftr" sz="quarter" idx="12"/>
          </p:nvPr>
        </p:nvSpPr>
        <p:spPr/>
        <p:txBody>
          <a:body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60E968A3-F53B-4517-BDE0-91E30C96DE7B}" type="datetimeFigureOut">
              <a:rPr lang="ru-RU" smtClean="0"/>
              <a:t>30.11.2020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FA5B48D-688F-43DD-AE35-4599CBAD41EB}"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60E968A3-F53B-4517-BDE0-91E30C96DE7B}" type="datetimeFigureOut">
              <a:rPr lang="ru-RU" smtClean="0"/>
              <a:t>30.11.2020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FA5B48D-688F-43DD-AE35-4599CBAD41EB}"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Объект 8"/>
          <p:cNvSpPr>
            <a:spLocks noGrp="1"/>
          </p:cNvSpPr>
          <p:nvPr>
            <p:ph idx="1"/>
          </p:nvPr>
        </p:nvSpPr>
        <p:spPr>
          <a:xfrm>
            <a:off x="457200" y="1524000"/>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4" name="Дата 13"/>
          <p:cNvSpPr>
            <a:spLocks noGrp="1"/>
          </p:cNvSpPr>
          <p:nvPr>
            <p:ph type="dt" sz="half" idx="14"/>
          </p:nvPr>
        </p:nvSpPr>
        <p:spPr/>
        <p:txBody>
          <a:bodyPr/>
          <a:lstStyle/>
          <a:p>
            <a:fld id="{60E968A3-F53B-4517-BDE0-91E30C96DE7B}" type="datetimeFigureOut">
              <a:rPr lang="ru-RU" smtClean="0"/>
              <a:t>30.11.2020</a:t>
            </a:fld>
            <a:endParaRPr lang="ru-RU"/>
          </a:p>
        </p:txBody>
      </p:sp>
      <p:sp>
        <p:nvSpPr>
          <p:cNvPr id="15" name="Номер слайда 14"/>
          <p:cNvSpPr>
            <a:spLocks noGrp="1"/>
          </p:cNvSpPr>
          <p:nvPr>
            <p:ph type="sldNum" sz="quarter" idx="15"/>
          </p:nvPr>
        </p:nvSpPr>
        <p:spPr/>
        <p:txBody>
          <a:bodyPr/>
          <a:lstStyle>
            <a:lvl1pPr algn="ctr">
              <a:defRPr/>
            </a:lvl1pPr>
          </a:lstStyle>
          <a:p>
            <a:fld id="{8FA5B48D-688F-43DD-AE35-4599CBAD41EB}" type="slidenum">
              <a:rPr lang="ru-RU" smtClean="0"/>
              <a:t>‹#›</a:t>
            </a:fld>
            <a:endParaRPr lang="ru-RU"/>
          </a:p>
        </p:txBody>
      </p:sp>
      <p:sp>
        <p:nvSpPr>
          <p:cNvPr id="16" name="Нижний колонтитул 15"/>
          <p:cNvSpPr>
            <a:spLocks noGrp="1"/>
          </p:cNvSpPr>
          <p:nvPr>
            <p:ph type="ftr" sz="quarter" idx="16"/>
          </p:nvPr>
        </p:nvSpPr>
        <p:spPr/>
        <p:txBody>
          <a:bodyPr/>
          <a:lstStyle/>
          <a:p>
            <a:endParaRPr lang="ru-RU"/>
          </a:p>
        </p:txBody>
      </p:sp>
      <p:sp>
        <p:nvSpPr>
          <p:cNvPr id="17" name="Заголовок 16"/>
          <p:cNvSpPr>
            <a:spLocks noGrp="1"/>
          </p:cNvSpPr>
          <p:nvPr>
            <p:ph type="title"/>
          </p:nvPr>
        </p:nvSpPr>
        <p:spPr/>
        <p:txBody>
          <a:bodyPr rtlCol="0" anchor="b" anchorCtr="0"/>
          <a:lstStyle/>
          <a:p>
            <a:r>
              <a:rPr kumimoji="0" lang="ru-RU" smtClean="0"/>
              <a:t>Образец заголовка</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60E968A3-F53B-4517-BDE0-91E30C96DE7B}" type="datetimeFigureOut">
              <a:rPr lang="ru-RU" smtClean="0"/>
              <a:t>30.11.2020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FA5B48D-688F-43DD-AE35-4599CBAD41EB}" type="slidenum">
              <a:rPr lang="ru-RU" smtClean="0"/>
              <a:t>‹#›</a:t>
            </a:fld>
            <a:endParaRPr lang="ru-RU"/>
          </a:p>
        </p:txBody>
      </p:sp>
      <p:sp>
        <p:nvSpPr>
          <p:cNvPr id="2" name="Заголовок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cxnSp>
        <p:nvCxnSpPr>
          <p:cNvPr id="7" name="Прямая соединительная линия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Дата 4"/>
          <p:cNvSpPr>
            <a:spLocks noGrp="1"/>
          </p:cNvSpPr>
          <p:nvPr>
            <p:ph type="dt" sz="half" idx="10"/>
          </p:nvPr>
        </p:nvSpPr>
        <p:spPr/>
        <p:txBody>
          <a:bodyPr/>
          <a:lstStyle/>
          <a:p>
            <a:fld id="{60E968A3-F53B-4517-BDE0-91E30C96DE7B}" type="datetimeFigureOut">
              <a:rPr lang="ru-RU" smtClean="0"/>
              <a:t>30.11.2020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FA5B48D-688F-43DD-AE35-4599CBAD41EB}" type="slidenum">
              <a:rPr lang="ru-RU" smtClean="0"/>
              <a:t>‹#›</a:t>
            </a:fld>
            <a:endParaRPr lang="ru-RU"/>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11" name="Объект 10"/>
          <p:cNvSpPr>
            <a:spLocks noGrp="1"/>
          </p:cNvSpPr>
          <p:nvPr>
            <p:ph sz="half" idx="1"/>
          </p:nvPr>
        </p:nvSpPr>
        <p:spPr>
          <a:xfrm>
            <a:off x="457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9" name="Номер слайда 8"/>
          <p:cNvSpPr>
            <a:spLocks noGrp="1"/>
          </p:cNvSpPr>
          <p:nvPr>
            <p:ph type="sldNum" sz="quarter" idx="12"/>
          </p:nvPr>
        </p:nvSpPr>
        <p:spPr/>
        <p:txBody>
          <a:bodyPr/>
          <a:lstStyle/>
          <a:p>
            <a:fld id="{8FA5B48D-688F-43DD-AE35-4599CBAD41EB}" type="slidenum">
              <a:rPr lang="ru-RU" smtClean="0"/>
              <a:t>‹#›</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7" name="Дата 6"/>
          <p:cNvSpPr>
            <a:spLocks noGrp="1"/>
          </p:cNvSpPr>
          <p:nvPr>
            <p:ph type="dt" sz="half" idx="10"/>
          </p:nvPr>
        </p:nvSpPr>
        <p:spPr/>
        <p:txBody>
          <a:bodyPr/>
          <a:lstStyle/>
          <a:p>
            <a:fld id="{60E968A3-F53B-4517-BDE0-91E30C96DE7B}" type="datetimeFigureOut">
              <a:rPr lang="ru-RU" smtClean="0"/>
              <a:t>30.11.2020</a:t>
            </a:fld>
            <a:endParaRPr lang="ru-RU"/>
          </a:p>
        </p:txBody>
      </p:sp>
      <p:sp>
        <p:nvSpPr>
          <p:cNvPr id="3" name="Текст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32" name="Объект 31"/>
          <p:cNvSpPr>
            <a:spLocks noGrp="1"/>
          </p:cNvSpPr>
          <p:nvPr>
            <p:ph sz="half" idx="2"/>
          </p:nvPr>
        </p:nvSpPr>
        <p:spPr>
          <a:xfrm>
            <a:off x="457200"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4" name="Объект 33"/>
          <p:cNvSpPr>
            <a:spLocks noGrp="1"/>
          </p:cNvSpPr>
          <p:nvPr>
            <p:ph sz="quarter" idx="4"/>
          </p:nvPr>
        </p:nvSpPr>
        <p:spPr>
          <a:xfrm>
            <a:off x="4649788"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 name="Заголовок 1"/>
          <p:cNvSpPr>
            <a:spLocks noGrp="1"/>
          </p:cNvSpPr>
          <p:nvPr>
            <p:ph type="title"/>
          </p:nvPr>
        </p:nvSpPr>
        <p:spPr>
          <a:xfrm>
            <a:off x="457200" y="155448"/>
            <a:ext cx="8229600" cy="1143000"/>
          </a:xfrm>
        </p:spPr>
        <p:txBody>
          <a:bodyPr anchor="b" anchorCtr="0"/>
          <a:lstStyle>
            <a:lvl1pPr>
              <a:defRPr/>
            </a:lvl1pPr>
          </a:lstStyle>
          <a:p>
            <a:r>
              <a:rPr kumimoji="0" lang="ru-RU" smtClean="0"/>
              <a:t>Образец заголовка</a:t>
            </a:r>
            <a:endParaRPr kumimoji="0" lang="en-US"/>
          </a:p>
        </p:txBody>
      </p:sp>
      <p:sp>
        <p:nvSpPr>
          <p:cNvPr id="12" name="Текст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cxnSp>
        <p:nvCxnSpPr>
          <p:cNvPr id="10" name="Прямая соединительная линия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60E968A3-F53B-4517-BDE0-91E30C96DE7B}" type="datetimeFigureOut">
              <a:rPr lang="ru-RU" smtClean="0"/>
              <a:t>30.11.2020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8FA5B48D-688F-43DD-AE35-4599CBAD41EB}" type="slidenum">
              <a:rPr lang="ru-RU" smtClean="0"/>
              <a:t>‹#›</a:t>
            </a:fld>
            <a:endParaRPr lang="ru-RU"/>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0E968A3-F53B-4517-BDE0-91E30C96DE7B}" type="datetimeFigureOut">
              <a:rPr lang="ru-RU" smtClean="0"/>
              <a:t>30.11.2020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8FA5B48D-688F-43DD-AE35-4599CBAD41EB}"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9" name="Объект 28"/>
          <p:cNvSpPr>
            <a:spLocks noGrp="1"/>
          </p:cNvSpPr>
          <p:nvPr>
            <p:ph sz="quarter" idx="1"/>
          </p:nvPr>
        </p:nvSpPr>
        <p:spPr>
          <a:xfrm>
            <a:off x="457200" y="457200"/>
            <a:ext cx="6248400" cy="5715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 name="Текст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31" name="Заголовок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8" name="Дата 7"/>
          <p:cNvSpPr>
            <a:spLocks noGrp="1"/>
          </p:cNvSpPr>
          <p:nvPr>
            <p:ph type="dt" sz="half" idx="14"/>
          </p:nvPr>
        </p:nvSpPr>
        <p:spPr/>
        <p:txBody>
          <a:bodyPr/>
          <a:lstStyle/>
          <a:p>
            <a:fld id="{60E968A3-F53B-4517-BDE0-91E30C96DE7B}" type="datetimeFigureOut">
              <a:rPr lang="ru-RU" smtClean="0"/>
              <a:t>30.11.2020</a:t>
            </a:fld>
            <a:endParaRPr lang="ru-RU"/>
          </a:p>
        </p:txBody>
      </p:sp>
      <p:sp>
        <p:nvSpPr>
          <p:cNvPr id="9" name="Номер слайда 8"/>
          <p:cNvSpPr>
            <a:spLocks noGrp="1"/>
          </p:cNvSpPr>
          <p:nvPr>
            <p:ph type="sldNum" sz="quarter" idx="15"/>
          </p:nvPr>
        </p:nvSpPr>
        <p:spPr/>
        <p:txBody>
          <a:bodyPr/>
          <a:lstStyle/>
          <a:p>
            <a:fld id="{8FA5B48D-688F-43DD-AE35-4599CBAD41EB}" type="slidenum">
              <a:rPr lang="ru-RU" smtClean="0"/>
              <a:t>‹#›</a:t>
            </a:fld>
            <a:endParaRPr lang="ru-RU"/>
          </a:p>
        </p:txBody>
      </p:sp>
      <p:sp>
        <p:nvSpPr>
          <p:cNvPr id="10" name="Нижний колонтитул 9"/>
          <p:cNvSpPr>
            <a:spLocks noGrp="1"/>
          </p:cNvSpPr>
          <p:nvPr>
            <p:ph type="ftr" sz="quarter" idx="16"/>
          </p:nvPr>
        </p:nvSpPr>
        <p:spPr/>
        <p:txBody>
          <a:bodyPr/>
          <a:lstStyle/>
          <a:p>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ru-RU" smtClean="0"/>
              <a:t>Вставка рисунка</a:t>
            </a:r>
            <a:endParaRPr kumimoji="0" lang="en-US"/>
          </a:p>
        </p:txBody>
      </p:sp>
      <p:sp>
        <p:nvSpPr>
          <p:cNvPr id="4" name="Текст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8" name="Дата 7"/>
          <p:cNvSpPr>
            <a:spLocks noGrp="1"/>
          </p:cNvSpPr>
          <p:nvPr>
            <p:ph type="dt" sz="half" idx="10"/>
          </p:nvPr>
        </p:nvSpPr>
        <p:spPr/>
        <p:txBody>
          <a:bodyPr/>
          <a:lstStyle/>
          <a:p>
            <a:fld id="{60E968A3-F53B-4517-BDE0-91E30C96DE7B}" type="datetimeFigureOut">
              <a:rPr lang="ru-RU" smtClean="0"/>
              <a:t>30.11.2020</a:t>
            </a:fld>
            <a:endParaRPr lang="ru-RU"/>
          </a:p>
        </p:txBody>
      </p:sp>
      <p:sp>
        <p:nvSpPr>
          <p:cNvPr id="9" name="Номер слайда 8"/>
          <p:cNvSpPr>
            <a:spLocks noGrp="1"/>
          </p:cNvSpPr>
          <p:nvPr>
            <p:ph type="sldNum" sz="quarter" idx="11"/>
          </p:nvPr>
        </p:nvSpPr>
        <p:spPr/>
        <p:txBody>
          <a:bodyPr/>
          <a:lstStyle/>
          <a:p>
            <a:fld id="{8FA5B48D-688F-43DD-AE35-4599CBAD41EB}" type="slidenum">
              <a:rPr lang="ru-RU" smtClean="0"/>
              <a:t>‹#›</a:t>
            </a:fld>
            <a:endParaRPr lang="ru-RU"/>
          </a:p>
        </p:txBody>
      </p:sp>
      <p:sp>
        <p:nvSpPr>
          <p:cNvPr id="10" name="Нижний колонтитул 9"/>
          <p:cNvSpPr>
            <a:spLocks noGrp="1"/>
          </p:cNvSpPr>
          <p:nvPr>
            <p:ph type="ftr" sz="quarter" idx="12"/>
          </p:nvPr>
        </p:nvSpPr>
        <p:spPr/>
        <p:txBody>
          <a:bodyPr/>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Текст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60E968A3-F53B-4517-BDE0-91E30C96DE7B}" type="datetimeFigureOut">
              <a:rPr lang="ru-RU" smtClean="0"/>
              <a:t>30.11.2020</a:t>
            </a:fld>
            <a:endParaRPr lang="ru-RU"/>
          </a:p>
        </p:txBody>
      </p:sp>
      <p:sp>
        <p:nvSpPr>
          <p:cNvPr id="10" name="Нижний колонтитул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ru-RU"/>
          </a:p>
        </p:txBody>
      </p:sp>
      <p:sp>
        <p:nvSpPr>
          <p:cNvPr id="22" name="Номер слайда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8FA5B48D-688F-43DD-AE35-4599CBAD41EB}" type="slidenum">
              <a:rPr lang="ru-RU" smtClean="0"/>
              <a:t>‹#›</a:t>
            </a:fld>
            <a:endParaRPr lang="ru-RU"/>
          </a:p>
        </p:txBody>
      </p:sp>
      <p:sp>
        <p:nvSpPr>
          <p:cNvPr id="5" name="Заголовок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ru-RU" smtClean="0"/>
              <a:t>Образец заголовка</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p:txBody>
          <a:bodyPr/>
          <a:lstStyle/>
          <a:p>
            <a:r>
              <a:rPr lang="ru-RU" dirty="0" smtClean="0"/>
              <a:t>Вероника </a:t>
            </a:r>
            <a:r>
              <a:rPr lang="ru-RU" dirty="0" err="1" smtClean="0"/>
              <a:t>Дейнега</a:t>
            </a:r>
            <a:endParaRPr lang="ru-RU" dirty="0" smtClean="0"/>
          </a:p>
          <a:p>
            <a:r>
              <a:rPr lang="ru-RU" dirty="0" err="1" smtClean="0"/>
              <a:t>г.Владимир</a:t>
            </a:r>
            <a:endParaRPr lang="ru-RU" dirty="0" smtClean="0"/>
          </a:p>
          <a:p>
            <a:r>
              <a:rPr lang="ru-RU" dirty="0" smtClean="0"/>
              <a:t>17 лет</a:t>
            </a:r>
            <a:endParaRPr lang="ru-RU" dirty="0"/>
          </a:p>
        </p:txBody>
      </p:sp>
      <p:sp>
        <p:nvSpPr>
          <p:cNvPr id="2" name="Заголовок 1"/>
          <p:cNvSpPr>
            <a:spLocks noGrp="1"/>
          </p:cNvSpPr>
          <p:nvPr>
            <p:ph type="ctrTitle"/>
          </p:nvPr>
        </p:nvSpPr>
        <p:spPr/>
        <p:txBody>
          <a:bodyPr/>
          <a:lstStyle/>
          <a:p>
            <a:r>
              <a:rPr lang="ru-RU" i="1" dirty="0" smtClean="0"/>
              <a:t>История моего рода, как части российской нации</a:t>
            </a:r>
            <a:endParaRPr lang="ru-RU" i="1" dirty="0"/>
          </a:p>
        </p:txBody>
      </p:sp>
    </p:spTree>
    <p:extLst>
      <p:ext uri="{BB962C8B-B14F-4D97-AF65-F5344CB8AC3E}">
        <p14:creationId xmlns:p14="http://schemas.microsoft.com/office/powerpoint/2010/main" val="21472450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6588224" y="457200"/>
            <a:ext cx="2232248" cy="1066800"/>
          </a:xfrm>
        </p:spPr>
        <p:txBody>
          <a:bodyPr>
            <a:normAutofit fontScale="90000"/>
          </a:bodyPr>
          <a:lstStyle/>
          <a:p>
            <a:pPr algn="ctr"/>
            <a:r>
              <a:rPr lang="ru-RU" dirty="0" smtClean="0"/>
              <a:t>Моя большая многонациональная </a:t>
            </a:r>
            <a:r>
              <a:rPr lang="ru-RU" dirty="0">
                <a:effectLst/>
              </a:rPr>
              <a:t/>
            </a:r>
            <a:br>
              <a:rPr lang="ru-RU" dirty="0">
                <a:effectLst/>
              </a:rPr>
            </a:br>
            <a:r>
              <a:rPr lang="ru-RU" dirty="0" smtClean="0">
                <a:effectLst/>
              </a:rPr>
              <a:t>семья</a:t>
            </a:r>
            <a:endParaRPr lang="ru-RU" dirty="0"/>
          </a:p>
        </p:txBody>
      </p:sp>
      <p:sp>
        <p:nvSpPr>
          <p:cNvPr id="9" name="Текст 8"/>
          <p:cNvSpPr>
            <a:spLocks noGrp="1"/>
          </p:cNvSpPr>
          <p:nvPr>
            <p:ph type="body" sz="half" idx="2"/>
          </p:nvPr>
        </p:nvSpPr>
        <p:spPr>
          <a:xfrm>
            <a:off x="6629400" y="1600200"/>
            <a:ext cx="2191072" cy="4419600"/>
          </a:xfrm>
        </p:spPr>
        <p:txBody>
          <a:bodyPr>
            <a:normAutofit/>
          </a:bodyPr>
          <a:lstStyle/>
          <a:p>
            <a:r>
              <a:rPr lang="ru-RU" dirty="0" smtClean="0"/>
              <a:t>   Народная </a:t>
            </a:r>
            <a:r>
              <a:rPr lang="ru-RU" dirty="0"/>
              <a:t>мудрость гласит:  От любви к маме и папе распространяется наша любовь на близких людей и далее на народ, на Родину свою. </a:t>
            </a:r>
            <a:endParaRPr lang="ru-RU" dirty="0" smtClean="0"/>
          </a:p>
          <a:p>
            <a:r>
              <a:rPr lang="ru-RU" dirty="0"/>
              <a:t> </a:t>
            </a:r>
            <a:r>
              <a:rPr lang="ru-RU" dirty="0" smtClean="0"/>
              <a:t>    Семья – оплот национального духа, хранительница татарской культуры и языка.</a:t>
            </a:r>
            <a:endParaRPr lang="ru-RU" dirty="0"/>
          </a:p>
          <a:p>
            <a:endParaRPr lang="ru-RU" dirty="0"/>
          </a:p>
        </p:txBody>
      </p:sp>
      <p:pic>
        <p:nvPicPr>
          <p:cNvPr id="1026" name="Picture 2" descr="https://i2.wp.com/tatar-congress.org/wp-content/uploads/2013/08/TG-hem-halyal-rizyk.jpg"/>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9392" r="9392"/>
          <a:stretch>
            <a:fillRect/>
          </a:stretch>
        </p:blipFill>
        <p:spPr bwMode="auto">
          <a:xfrm>
            <a:off x="467544" y="404664"/>
            <a:ext cx="5832648"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3123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flipV="1">
            <a:off x="611560" y="692697"/>
            <a:ext cx="7924800" cy="72007"/>
          </a:xfrm>
        </p:spPr>
        <p:txBody>
          <a:bodyPr/>
          <a:lstStyle/>
          <a:p>
            <a:endParaRPr lang="ru-RU" dirty="0"/>
          </a:p>
        </p:txBody>
      </p:sp>
      <p:sp>
        <p:nvSpPr>
          <p:cNvPr id="4" name="Текст 3"/>
          <p:cNvSpPr>
            <a:spLocks noGrp="1"/>
          </p:cNvSpPr>
          <p:nvPr>
            <p:ph type="body" idx="1"/>
          </p:nvPr>
        </p:nvSpPr>
        <p:spPr>
          <a:xfrm>
            <a:off x="683568" y="692696"/>
            <a:ext cx="7924800" cy="5178896"/>
          </a:xfrm>
        </p:spPr>
        <p:txBody>
          <a:bodyPr>
            <a:normAutofit/>
          </a:bodyPr>
          <a:lstStyle/>
          <a:p>
            <a:r>
              <a:rPr lang="ru-RU" sz="2800" dirty="0" smtClean="0"/>
              <a:t>     Каждое </a:t>
            </a:r>
            <a:r>
              <a:rPr lang="ru-RU" sz="2800" dirty="0"/>
              <a:t>дерево питается подпочвенными водами родной земли. Они невидимы, эти соки. Порою, кажется, что их вовсе нет. Просто растет себе дерево и растет. Зеленеет, покачиваясь на ветру, его широкая крона. Но попробуйте подрубить корни. Дерево зачахнет, погибнет. Так и человек. Народ в целом. Люди должны знать свое прошлое, свои корни, свои истоки. Родословное дерево должно быть известно каждому из нас. </a:t>
            </a:r>
          </a:p>
          <a:p>
            <a:endParaRPr lang="ru-RU" dirty="0"/>
          </a:p>
        </p:txBody>
      </p:sp>
    </p:spTree>
    <p:extLst>
      <p:ext uri="{BB962C8B-B14F-4D97-AF65-F5344CB8AC3E}">
        <p14:creationId xmlns:p14="http://schemas.microsoft.com/office/powerpoint/2010/main" val="8853076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dirty="0" smtClean="0"/>
              <a:t>Очерки истории владимирских мусульман</a:t>
            </a:r>
            <a:endParaRPr lang="ru-RU" dirty="0"/>
          </a:p>
        </p:txBody>
      </p:sp>
      <p:pic>
        <p:nvPicPr>
          <p:cNvPr id="7" name="Рисунок 6"/>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4016" b="4016"/>
          <a:stretch>
            <a:fillRect/>
          </a:stretch>
        </p:blipFill>
        <p:spPr/>
      </p:pic>
      <p:sp>
        <p:nvSpPr>
          <p:cNvPr id="6" name="Текст 5"/>
          <p:cNvSpPr>
            <a:spLocks noGrp="1"/>
          </p:cNvSpPr>
          <p:nvPr>
            <p:ph type="body" sz="half" idx="2"/>
          </p:nvPr>
        </p:nvSpPr>
        <p:spPr/>
        <p:txBody>
          <a:bodyPr/>
          <a:lstStyle/>
          <a:p>
            <a:r>
              <a:rPr lang="ru-RU" dirty="0" smtClean="0"/>
              <a:t>Долгое время по рассказам очевидцев и сохранившимся документам собиралась история мусульманской общины Владимирской области. В книге есть рассказ о моем прадеде  </a:t>
            </a:r>
            <a:r>
              <a:rPr lang="ru-RU" dirty="0" err="1" smtClean="0"/>
              <a:t>Невретдинове</a:t>
            </a:r>
            <a:r>
              <a:rPr lang="ru-RU" dirty="0" smtClean="0"/>
              <a:t> </a:t>
            </a:r>
            <a:r>
              <a:rPr lang="ru-RU" dirty="0" err="1" smtClean="0"/>
              <a:t>Фаттятхендине</a:t>
            </a:r>
            <a:r>
              <a:rPr lang="ru-RU" smtClean="0"/>
              <a:t>.</a:t>
            </a:r>
            <a:endParaRPr lang="ru-RU" dirty="0"/>
          </a:p>
        </p:txBody>
      </p:sp>
    </p:spTree>
    <p:extLst>
      <p:ext uri="{BB962C8B-B14F-4D97-AF65-F5344CB8AC3E}">
        <p14:creationId xmlns:p14="http://schemas.microsoft.com/office/powerpoint/2010/main" val="14634458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9400" y="457200"/>
            <a:ext cx="2057400" cy="5780112"/>
          </a:xfrm>
        </p:spPr>
        <p:txBody>
          <a:bodyPr>
            <a:normAutofit fontScale="90000"/>
          </a:bodyPr>
          <a:lstStyle/>
          <a:p>
            <a:r>
              <a:rPr lang="ru-RU" dirty="0" smtClean="0"/>
              <a:t>Владимирские татары помнят и хранят имя неофициального муллы мусульманской  общины Владимира. Мой прадед был уроженцем села </a:t>
            </a:r>
            <a:r>
              <a:rPr lang="ru-RU" dirty="0" err="1" smtClean="0"/>
              <a:t>Анда</a:t>
            </a:r>
            <a:r>
              <a:rPr lang="ru-RU" dirty="0" smtClean="0"/>
              <a:t> Нижегородской  области, где издавна жили служилые  казанские татары. Отец </a:t>
            </a:r>
            <a:r>
              <a:rPr lang="ru-RU" dirty="0" err="1" smtClean="0"/>
              <a:t>Фаттяха</a:t>
            </a:r>
            <a:r>
              <a:rPr lang="ru-RU" dirty="0" smtClean="0"/>
              <a:t>,  мулла </a:t>
            </a:r>
            <a:r>
              <a:rPr lang="ru-RU" dirty="0" err="1" smtClean="0"/>
              <a:t>Нурдин</a:t>
            </a:r>
            <a:r>
              <a:rPr lang="ru-RU" dirty="0" smtClean="0"/>
              <a:t> </a:t>
            </a:r>
            <a:r>
              <a:rPr lang="ru-RU" dirty="0" err="1" smtClean="0"/>
              <a:t>Жедиханов</a:t>
            </a:r>
            <a:r>
              <a:rPr lang="ru-RU" dirty="0" smtClean="0"/>
              <a:t>, происходил из семьи потомственных </a:t>
            </a:r>
            <a:r>
              <a:rPr lang="ru-RU" dirty="0" err="1" smtClean="0"/>
              <a:t>свяженнослужителей</a:t>
            </a:r>
            <a:endParaRPr lang="ru-RU" dirty="0"/>
          </a:p>
        </p:txBody>
      </p:sp>
      <p:sp>
        <p:nvSpPr>
          <p:cNvPr id="4" name="Текст 3"/>
          <p:cNvSpPr>
            <a:spLocks noGrp="1"/>
          </p:cNvSpPr>
          <p:nvPr>
            <p:ph type="body" sz="half" idx="2"/>
          </p:nvPr>
        </p:nvSpPr>
        <p:spPr>
          <a:xfrm>
            <a:off x="6629400" y="378859"/>
            <a:ext cx="2057400" cy="5640941"/>
          </a:xfrm>
        </p:spPr>
        <p:txBody>
          <a:bodyPr>
            <a:normAutofit/>
          </a:bodyPr>
          <a:lstStyle/>
          <a:p>
            <a:r>
              <a:rPr lang="ru-RU" sz="1400" dirty="0" smtClean="0"/>
              <a:t> </a:t>
            </a:r>
          </a:p>
          <a:p>
            <a:endParaRPr lang="ru-RU" sz="1400" dirty="0"/>
          </a:p>
        </p:txBody>
      </p:sp>
      <p:sp>
        <p:nvSpPr>
          <p:cNvPr id="13" name="AutoShape 16" descr="https://apf.mail.ru/cgi-bin/readmsg?id=16041667381587121907;0;4&amp;exif=1&amp;full=1&amp;x-email=dolina33%40list.ru"/>
          <p:cNvSpPr>
            <a:spLocks noGrp="1" noChangeAspect="1" noChangeArrowheads="1"/>
          </p:cNvSpPr>
          <p:nvPr>
            <p:ph type="pic" idx="1"/>
          </p:nvPr>
        </p:nvSpPr>
        <p:spPr bwMode="auto">
          <a:xfrm>
            <a:off x="755650" y="404813"/>
            <a:ext cx="6019800" cy="5562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p>
        </p:txBody>
      </p:sp>
      <p:pic>
        <p:nvPicPr>
          <p:cNvPr id="2065" name="Picture 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78859"/>
            <a:ext cx="6048672" cy="6074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5951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V="1">
            <a:off x="6629400" y="404664"/>
            <a:ext cx="2057400" cy="52536"/>
          </a:xfrm>
        </p:spPr>
        <p:txBody>
          <a:bodyPr>
            <a:normAutofit fontScale="90000"/>
          </a:bodyPr>
          <a:lstStyle/>
          <a:p>
            <a:endParaRPr lang="ru-RU" dirty="0"/>
          </a:p>
        </p:txBody>
      </p:sp>
      <p:sp>
        <p:nvSpPr>
          <p:cNvPr id="3" name="Рисунок 2"/>
          <p:cNvSpPr>
            <a:spLocks noGrp="1"/>
          </p:cNvSpPr>
          <p:nvPr>
            <p:ph type="pic" idx="1"/>
          </p:nvPr>
        </p:nvSpPr>
        <p:spPr/>
      </p:sp>
      <p:sp>
        <p:nvSpPr>
          <p:cNvPr id="4" name="Текст 3"/>
          <p:cNvSpPr>
            <a:spLocks noGrp="1"/>
          </p:cNvSpPr>
          <p:nvPr>
            <p:ph type="body" sz="half" idx="2"/>
          </p:nvPr>
        </p:nvSpPr>
        <p:spPr>
          <a:xfrm>
            <a:off x="6629400" y="404664"/>
            <a:ext cx="2057400" cy="5832648"/>
          </a:xfrm>
        </p:spPr>
        <p:txBody>
          <a:bodyPr>
            <a:normAutofit fontScale="92500" lnSpcReduction="10000"/>
          </a:bodyPr>
          <a:lstStyle/>
          <a:p>
            <a:r>
              <a:rPr lang="ru-RU" dirty="0" smtClean="0"/>
              <a:t>     При непосредственном участии  моих предков в селе </a:t>
            </a:r>
            <a:r>
              <a:rPr lang="ru-RU" dirty="0" err="1" smtClean="0"/>
              <a:t>Анда</a:t>
            </a:r>
            <a:r>
              <a:rPr lang="ru-RU" dirty="0" smtClean="0"/>
              <a:t> были построены три мечети. </a:t>
            </a:r>
          </a:p>
          <a:p>
            <a:r>
              <a:rPr lang="ru-RU" dirty="0"/>
              <a:t> </a:t>
            </a:r>
            <a:r>
              <a:rPr lang="ru-RU" dirty="0" smtClean="0"/>
              <a:t>    С 1862 года до 1892 число прихожан мечетей увеличилось в четыре раза. Одним из духовных лидеров был мой прапрадед </a:t>
            </a:r>
            <a:r>
              <a:rPr lang="ru-RU" dirty="0" err="1" smtClean="0"/>
              <a:t>Шарафетдин</a:t>
            </a:r>
            <a:r>
              <a:rPr lang="ru-RU" dirty="0" smtClean="0"/>
              <a:t> </a:t>
            </a:r>
            <a:r>
              <a:rPr lang="ru-RU" dirty="0" err="1" smtClean="0"/>
              <a:t>Невретдинов</a:t>
            </a:r>
            <a:r>
              <a:rPr lang="ru-RU" dirty="0" smtClean="0"/>
              <a:t>. Имамы занимались религиозным воспитанием подрастающего поколения.</a:t>
            </a:r>
            <a:endParaRPr lang="ru-RU"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404664"/>
            <a:ext cx="6120680"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0807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9400" y="457200"/>
            <a:ext cx="2057400" cy="45719"/>
          </a:xfrm>
        </p:spPr>
        <p:txBody>
          <a:bodyPr>
            <a:normAutofit fontScale="90000"/>
          </a:bodyPr>
          <a:lstStyle/>
          <a:p>
            <a:endParaRPr lang="ru-RU" dirty="0"/>
          </a:p>
        </p:txBody>
      </p:sp>
      <p:sp>
        <p:nvSpPr>
          <p:cNvPr id="3" name="Рисунок 2"/>
          <p:cNvSpPr>
            <a:spLocks noGrp="1"/>
          </p:cNvSpPr>
          <p:nvPr>
            <p:ph type="pic" idx="1"/>
          </p:nvPr>
        </p:nvSpPr>
        <p:spPr/>
      </p:sp>
      <p:sp>
        <p:nvSpPr>
          <p:cNvPr id="4" name="Текст 3"/>
          <p:cNvSpPr>
            <a:spLocks noGrp="1"/>
          </p:cNvSpPr>
          <p:nvPr>
            <p:ph type="body" sz="half" idx="2"/>
          </p:nvPr>
        </p:nvSpPr>
        <p:spPr>
          <a:xfrm>
            <a:off x="6629400" y="476672"/>
            <a:ext cx="2057400" cy="5832648"/>
          </a:xfrm>
        </p:spPr>
        <p:txBody>
          <a:bodyPr>
            <a:normAutofit lnSpcReduction="10000"/>
          </a:bodyPr>
          <a:lstStyle/>
          <a:p>
            <a:r>
              <a:rPr lang="ru-RU" dirty="0" smtClean="0"/>
              <a:t>     При мечети действовало </a:t>
            </a:r>
            <a:r>
              <a:rPr lang="ru-RU" dirty="0" err="1" smtClean="0"/>
              <a:t>мектебе</a:t>
            </a:r>
            <a:r>
              <a:rPr lang="ru-RU" dirty="0" smtClean="0"/>
              <a:t>, а так же женская школа с обучением девочек рукоделию. В советские времена были гонения веры, однако верующие  люди все равно собирались для молитвы, </a:t>
            </a:r>
            <a:r>
              <a:rPr lang="ru-RU" dirty="0" err="1" smtClean="0"/>
              <a:t>сохравняли</a:t>
            </a:r>
            <a:r>
              <a:rPr lang="ru-RU" dirty="0" smtClean="0"/>
              <a:t> традиции своих  предков. </a:t>
            </a:r>
          </a:p>
          <a:p>
            <a:r>
              <a:rPr lang="ru-RU" dirty="0" smtClean="0"/>
              <a:t>   В начале 1990 года одна из мечетей возобновила свою работу.</a:t>
            </a:r>
            <a:endParaRPr lang="ru-RU"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59" y="476672"/>
            <a:ext cx="5976665"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88638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9400" y="457200"/>
            <a:ext cx="2057400" cy="45719"/>
          </a:xfrm>
        </p:spPr>
        <p:txBody>
          <a:bodyPr>
            <a:normAutofit fontScale="90000"/>
          </a:bodyPr>
          <a:lstStyle/>
          <a:p>
            <a:endParaRPr lang="ru-RU" dirty="0"/>
          </a:p>
        </p:txBody>
      </p:sp>
      <p:sp>
        <p:nvSpPr>
          <p:cNvPr id="3" name="Рисунок 2"/>
          <p:cNvSpPr>
            <a:spLocks noGrp="1"/>
          </p:cNvSpPr>
          <p:nvPr>
            <p:ph type="pic" idx="1"/>
          </p:nvPr>
        </p:nvSpPr>
        <p:spPr/>
      </p:sp>
      <p:sp>
        <p:nvSpPr>
          <p:cNvPr id="4" name="Текст 3"/>
          <p:cNvSpPr>
            <a:spLocks noGrp="1"/>
          </p:cNvSpPr>
          <p:nvPr>
            <p:ph type="body" sz="half" idx="2"/>
          </p:nvPr>
        </p:nvSpPr>
        <p:spPr>
          <a:xfrm>
            <a:off x="6629400" y="476672"/>
            <a:ext cx="2057400" cy="5688632"/>
          </a:xfrm>
        </p:spPr>
        <p:txBody>
          <a:bodyPr/>
          <a:lstStyle/>
          <a:p>
            <a:r>
              <a:rPr lang="ru-RU" dirty="0" smtClean="0"/>
              <a:t>     Моя бабушка Наиля </a:t>
            </a:r>
            <a:r>
              <a:rPr lang="ru-RU" dirty="0" err="1" smtClean="0"/>
              <a:t>Невретдинова</a:t>
            </a:r>
            <a:r>
              <a:rPr lang="ru-RU" dirty="0" smtClean="0"/>
              <a:t> </a:t>
            </a:r>
            <a:r>
              <a:rPr lang="ru-RU" dirty="0" err="1" smtClean="0"/>
              <a:t>Дейнега</a:t>
            </a:r>
            <a:r>
              <a:rPr lang="ru-RU" dirty="0" smtClean="0"/>
              <a:t> хранит память о своем отце и семейной истории, участвует в жизни мусульманской общины Владимира. Всей семьей мы каждый год бываем на праздниках татарской общины, чтим и сохраняем традиции предков.</a:t>
            </a:r>
            <a:endParaRPr lang="ru-RU"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260648"/>
            <a:ext cx="6048672"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555864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Бумажная">
  <a:themeElements>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Бумажная">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1036</TotalTime>
  <Words>338</Words>
  <Application>Microsoft Office PowerPoint</Application>
  <PresentationFormat>Экран (4:3)</PresentationFormat>
  <Paragraphs>17</Paragraphs>
  <Slides>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8</vt:i4>
      </vt:variant>
    </vt:vector>
  </HeadingPairs>
  <TitlesOfParts>
    <vt:vector size="9" baseType="lpstr">
      <vt:lpstr>Бумажная</vt:lpstr>
      <vt:lpstr>История моего рода, как части российской нации</vt:lpstr>
      <vt:lpstr>Моя большая многонациональная  семья</vt:lpstr>
      <vt:lpstr>Презентация PowerPoint</vt:lpstr>
      <vt:lpstr>Очерки истории владимирских мусульман</vt:lpstr>
      <vt:lpstr>Владимирские татары помнят и хранят имя неофициального муллы мусульманской  общины Владимира. Мой прадед был уроженцем села Анда Нижегородской  области, где издавна жили служилые  казанские татары. Отец Фаттяха,  мулла Нурдин Жедиханов, происходил из семьи потомственных свяженнослужителей</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13</cp:revision>
  <dcterms:created xsi:type="dcterms:W3CDTF">2020-11-03T06:17:24Z</dcterms:created>
  <dcterms:modified xsi:type="dcterms:W3CDTF">2020-11-30T12:21:29Z</dcterms:modified>
</cp:coreProperties>
</file>